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tags/tag3.xml" ContentType="application/vnd.openxmlformats-officedocument.presentationml.tags+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9">
  <p:sldMasterIdLst>
    <p:sldMasterId id="2147483672" r:id="rId1"/>
  </p:sldMasterIdLst>
  <p:notesMasterIdLst>
    <p:notesMasterId r:id="rId29"/>
  </p:notesMasterIdLst>
  <p:handoutMasterIdLst>
    <p:handoutMasterId r:id="rId30"/>
  </p:handoutMasterIdLst>
  <p:sldIdLst>
    <p:sldId id="263" r:id="rId2"/>
    <p:sldId id="267" r:id="rId3"/>
    <p:sldId id="268" r:id="rId4"/>
    <p:sldId id="270" r:id="rId5"/>
    <p:sldId id="269" r:id="rId6"/>
    <p:sldId id="285" r:id="rId7"/>
    <p:sldId id="274" r:id="rId8"/>
    <p:sldId id="272" r:id="rId9"/>
    <p:sldId id="289" r:id="rId10"/>
    <p:sldId id="275" r:id="rId11"/>
    <p:sldId id="278" r:id="rId12"/>
    <p:sldId id="290" r:id="rId13"/>
    <p:sldId id="291" r:id="rId14"/>
    <p:sldId id="292" r:id="rId15"/>
    <p:sldId id="293" r:id="rId16"/>
    <p:sldId id="294" r:id="rId17"/>
    <p:sldId id="295" r:id="rId18"/>
    <p:sldId id="296" r:id="rId19"/>
    <p:sldId id="297" r:id="rId20"/>
    <p:sldId id="298" r:id="rId21"/>
    <p:sldId id="299" r:id="rId22"/>
    <p:sldId id="300" r:id="rId23"/>
    <p:sldId id="287" r:id="rId24"/>
    <p:sldId id="284" r:id="rId25"/>
    <p:sldId id="280" r:id="rId26"/>
    <p:sldId id="288" r:id="rId27"/>
    <p:sldId id="266" r:id="rId28"/>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Arial" charset="0"/>
        <a:ea typeface="ヒラギノ角ゴ Pro W3"/>
        <a:cs typeface="ヒラギノ角ゴ Pro W3"/>
      </a:defRPr>
    </a:lvl1pPr>
    <a:lvl2pPr marL="457200" algn="l" rtl="0" fontAlgn="base">
      <a:spcBef>
        <a:spcPct val="0"/>
      </a:spcBef>
      <a:spcAft>
        <a:spcPct val="0"/>
      </a:spcAft>
      <a:defRPr sz="2400" kern="1200">
        <a:solidFill>
          <a:schemeClr val="tx1"/>
        </a:solidFill>
        <a:latin typeface="Arial" charset="0"/>
        <a:ea typeface="ヒラギノ角ゴ Pro W3"/>
        <a:cs typeface="ヒラギノ角ゴ Pro W3"/>
      </a:defRPr>
    </a:lvl2pPr>
    <a:lvl3pPr marL="914400" algn="l" rtl="0" fontAlgn="base">
      <a:spcBef>
        <a:spcPct val="0"/>
      </a:spcBef>
      <a:spcAft>
        <a:spcPct val="0"/>
      </a:spcAft>
      <a:defRPr sz="2400" kern="1200">
        <a:solidFill>
          <a:schemeClr val="tx1"/>
        </a:solidFill>
        <a:latin typeface="Arial" charset="0"/>
        <a:ea typeface="ヒラギノ角ゴ Pro W3"/>
        <a:cs typeface="ヒラギノ角ゴ Pro W3"/>
      </a:defRPr>
    </a:lvl3pPr>
    <a:lvl4pPr marL="1371600" algn="l" rtl="0" fontAlgn="base">
      <a:spcBef>
        <a:spcPct val="0"/>
      </a:spcBef>
      <a:spcAft>
        <a:spcPct val="0"/>
      </a:spcAft>
      <a:defRPr sz="2400" kern="1200">
        <a:solidFill>
          <a:schemeClr val="tx1"/>
        </a:solidFill>
        <a:latin typeface="Arial" charset="0"/>
        <a:ea typeface="ヒラギノ角ゴ Pro W3"/>
        <a:cs typeface="ヒラギノ角ゴ Pro W3"/>
      </a:defRPr>
    </a:lvl4pPr>
    <a:lvl5pPr marL="1828800" algn="l" rtl="0" fontAlgn="base">
      <a:spcBef>
        <a:spcPct val="0"/>
      </a:spcBef>
      <a:spcAft>
        <a:spcPct val="0"/>
      </a:spcAft>
      <a:defRPr sz="2400" kern="1200">
        <a:solidFill>
          <a:schemeClr val="tx1"/>
        </a:solidFill>
        <a:latin typeface="Arial" charset="0"/>
        <a:ea typeface="ヒラギノ角ゴ Pro W3"/>
        <a:cs typeface="ヒラギノ角ゴ Pro W3"/>
      </a:defRPr>
    </a:lvl5pPr>
    <a:lvl6pPr marL="2286000" algn="l" defTabSz="914400" rtl="0" eaLnBrk="1" latinLnBrk="0" hangingPunct="1">
      <a:defRPr sz="2400" kern="1200">
        <a:solidFill>
          <a:schemeClr val="tx1"/>
        </a:solidFill>
        <a:latin typeface="Arial" charset="0"/>
        <a:ea typeface="ヒラギノ角ゴ Pro W3"/>
        <a:cs typeface="ヒラギノ角ゴ Pro W3"/>
      </a:defRPr>
    </a:lvl6pPr>
    <a:lvl7pPr marL="2743200" algn="l" defTabSz="914400" rtl="0" eaLnBrk="1" latinLnBrk="0" hangingPunct="1">
      <a:defRPr sz="2400" kern="1200">
        <a:solidFill>
          <a:schemeClr val="tx1"/>
        </a:solidFill>
        <a:latin typeface="Arial" charset="0"/>
        <a:ea typeface="ヒラギノ角ゴ Pro W3"/>
        <a:cs typeface="ヒラギノ角ゴ Pro W3"/>
      </a:defRPr>
    </a:lvl7pPr>
    <a:lvl8pPr marL="3200400" algn="l" defTabSz="914400" rtl="0" eaLnBrk="1" latinLnBrk="0" hangingPunct="1">
      <a:defRPr sz="2400" kern="1200">
        <a:solidFill>
          <a:schemeClr val="tx1"/>
        </a:solidFill>
        <a:latin typeface="Arial" charset="0"/>
        <a:ea typeface="ヒラギノ角ゴ Pro W3"/>
        <a:cs typeface="ヒラギノ角ゴ Pro W3"/>
      </a:defRPr>
    </a:lvl8pPr>
    <a:lvl9pPr marL="3657600" algn="l" defTabSz="914400" rtl="0" eaLnBrk="1" latinLnBrk="0" hangingPunct="1">
      <a:defRPr sz="2400" kern="1200">
        <a:solidFill>
          <a:schemeClr val="tx1"/>
        </a:solidFill>
        <a:latin typeface="Arial" charset="0"/>
        <a:ea typeface="ヒラギノ角ゴ Pro W3"/>
        <a:cs typeface="ヒラギノ角ゴ Pro W3"/>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D5D5D5"/>
    <a:srgbClr val="C4C4C4"/>
    <a:srgbClr val="767878"/>
    <a:srgbClr val="AC12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86406" autoAdjust="0"/>
  </p:normalViewPr>
  <p:slideViewPr>
    <p:cSldViewPr>
      <p:cViewPr>
        <p:scale>
          <a:sx n="120" d="100"/>
          <a:sy n="120" d="100"/>
        </p:scale>
        <p:origin x="-1206" y="546"/>
      </p:cViewPr>
      <p:guideLst>
        <p:guide orient="horz" pos="2160"/>
        <p:guide pos="2880"/>
      </p:guideLst>
    </p:cSldViewPr>
  </p:slideViewPr>
  <p:outlineViewPr>
    <p:cViewPr>
      <p:scale>
        <a:sx n="33" d="100"/>
        <a:sy n="33" d="100"/>
      </p:scale>
      <p:origin x="0" y="928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169920" cy="480060"/>
          </a:xfrm>
          <a:prstGeom prst="rect">
            <a:avLst/>
          </a:prstGeom>
          <a:noFill/>
          <a:ln w="9525">
            <a:noFill/>
            <a:miter lim="800000"/>
            <a:headEnd/>
            <a:tailEnd/>
          </a:ln>
        </p:spPr>
        <p:txBody>
          <a:bodyPr vert="horz" wrap="square" lIns="96639" tIns="48320" rIns="96639" bIns="48320" numCol="1" anchor="t" anchorCtr="0" compatLnSpc="1">
            <a:prstTxWarp prst="textNoShape">
              <a:avLst/>
            </a:prstTxWarp>
          </a:bodyPr>
          <a:lstStyle>
            <a:lvl1pPr eaLnBrk="0" hangingPunct="0">
              <a:defRPr sz="1300">
                <a:ea typeface="ヒラギノ角ゴ Pro W3" pitchFamily="1" charset="-128"/>
                <a:cs typeface="+mn-cs"/>
              </a:defRPr>
            </a:lvl1pPr>
          </a:lstStyle>
          <a:p>
            <a:pPr>
              <a:defRPr/>
            </a:pPr>
            <a:endParaRPr lang="en-US" dirty="0"/>
          </a:p>
        </p:txBody>
      </p:sp>
      <p:sp>
        <p:nvSpPr>
          <p:cNvPr id="11267" name="Rectangle 3"/>
          <p:cNvSpPr>
            <a:spLocks noGrp="1" noChangeArrowheads="1"/>
          </p:cNvSpPr>
          <p:nvPr>
            <p:ph type="dt" sz="quarter" idx="1"/>
          </p:nvPr>
        </p:nvSpPr>
        <p:spPr bwMode="auto">
          <a:xfrm>
            <a:off x="4145280" y="0"/>
            <a:ext cx="3169920" cy="480060"/>
          </a:xfrm>
          <a:prstGeom prst="rect">
            <a:avLst/>
          </a:prstGeom>
          <a:noFill/>
          <a:ln w="9525">
            <a:noFill/>
            <a:miter lim="800000"/>
            <a:headEnd/>
            <a:tailEnd/>
          </a:ln>
        </p:spPr>
        <p:txBody>
          <a:bodyPr vert="horz" wrap="square" lIns="96639" tIns="48320" rIns="96639" bIns="48320" numCol="1" anchor="t" anchorCtr="0" compatLnSpc="1">
            <a:prstTxWarp prst="textNoShape">
              <a:avLst/>
            </a:prstTxWarp>
          </a:bodyPr>
          <a:lstStyle>
            <a:lvl1pPr algn="r" eaLnBrk="0" hangingPunct="0">
              <a:defRPr sz="1300">
                <a:ea typeface="ヒラギノ角ゴ Pro W3" pitchFamily="1" charset="-128"/>
                <a:cs typeface="+mn-cs"/>
              </a:defRPr>
            </a:lvl1pPr>
          </a:lstStyle>
          <a:p>
            <a:pPr>
              <a:defRPr/>
            </a:pPr>
            <a:endParaRPr lang="en-US" dirty="0"/>
          </a:p>
        </p:txBody>
      </p:sp>
      <p:sp>
        <p:nvSpPr>
          <p:cNvPr id="11268" name="Rectangle 4"/>
          <p:cNvSpPr>
            <a:spLocks noGrp="1" noChangeArrowheads="1"/>
          </p:cNvSpPr>
          <p:nvPr>
            <p:ph type="ftr" sz="quarter" idx="2"/>
          </p:nvPr>
        </p:nvSpPr>
        <p:spPr bwMode="auto">
          <a:xfrm>
            <a:off x="0" y="9121140"/>
            <a:ext cx="3169920" cy="480060"/>
          </a:xfrm>
          <a:prstGeom prst="rect">
            <a:avLst/>
          </a:prstGeom>
          <a:noFill/>
          <a:ln w="9525">
            <a:noFill/>
            <a:miter lim="800000"/>
            <a:headEnd/>
            <a:tailEnd/>
          </a:ln>
        </p:spPr>
        <p:txBody>
          <a:bodyPr vert="horz" wrap="square" lIns="96639" tIns="48320" rIns="96639" bIns="48320" numCol="1" anchor="b" anchorCtr="0" compatLnSpc="1">
            <a:prstTxWarp prst="textNoShape">
              <a:avLst/>
            </a:prstTxWarp>
          </a:bodyPr>
          <a:lstStyle>
            <a:lvl1pPr eaLnBrk="0" hangingPunct="0">
              <a:defRPr sz="1300">
                <a:ea typeface="ヒラギノ角ゴ Pro W3" pitchFamily="1" charset="-128"/>
                <a:cs typeface="+mn-cs"/>
              </a:defRPr>
            </a:lvl1pPr>
          </a:lstStyle>
          <a:p>
            <a:pPr>
              <a:defRPr/>
            </a:pPr>
            <a:endParaRPr lang="en-US" dirty="0"/>
          </a:p>
        </p:txBody>
      </p:sp>
      <p:sp>
        <p:nvSpPr>
          <p:cNvPr id="11269" name="Rectangle 5"/>
          <p:cNvSpPr>
            <a:spLocks noGrp="1" noChangeArrowheads="1"/>
          </p:cNvSpPr>
          <p:nvPr>
            <p:ph type="sldNum" sz="quarter" idx="3"/>
          </p:nvPr>
        </p:nvSpPr>
        <p:spPr bwMode="auto">
          <a:xfrm>
            <a:off x="4145280" y="9121140"/>
            <a:ext cx="3169920" cy="480060"/>
          </a:xfrm>
          <a:prstGeom prst="rect">
            <a:avLst/>
          </a:prstGeom>
          <a:noFill/>
          <a:ln w="9525">
            <a:noFill/>
            <a:miter lim="800000"/>
            <a:headEnd/>
            <a:tailEnd/>
          </a:ln>
        </p:spPr>
        <p:txBody>
          <a:bodyPr vert="horz" wrap="square" lIns="96639" tIns="48320" rIns="96639" bIns="48320" numCol="1" anchor="b" anchorCtr="0" compatLnSpc="1">
            <a:prstTxWarp prst="textNoShape">
              <a:avLst/>
            </a:prstTxWarp>
          </a:bodyPr>
          <a:lstStyle>
            <a:lvl1pPr algn="r" eaLnBrk="0" hangingPunct="0">
              <a:defRPr sz="1300">
                <a:ea typeface="ヒラギノ角ゴ Pro W3" pitchFamily="1" charset="-128"/>
                <a:cs typeface="+mn-cs"/>
              </a:defRPr>
            </a:lvl1pPr>
          </a:lstStyle>
          <a:p>
            <a:pPr>
              <a:defRPr/>
            </a:pPr>
            <a:fld id="{8C1BB183-6DE6-4D23-99B9-0CA208769573}"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169920" cy="480060"/>
          </a:xfrm>
          <a:prstGeom prst="rect">
            <a:avLst/>
          </a:prstGeom>
          <a:noFill/>
          <a:ln w="9525">
            <a:noFill/>
            <a:miter lim="800000"/>
            <a:headEnd/>
            <a:tailEnd/>
          </a:ln>
        </p:spPr>
        <p:txBody>
          <a:bodyPr vert="horz" wrap="square" lIns="96639" tIns="48320" rIns="96639" bIns="48320" numCol="1" anchor="t" anchorCtr="0" compatLnSpc="1">
            <a:prstTxWarp prst="textNoShape">
              <a:avLst/>
            </a:prstTxWarp>
          </a:bodyPr>
          <a:lstStyle>
            <a:lvl1pPr eaLnBrk="0" hangingPunct="0">
              <a:defRPr sz="1300">
                <a:ea typeface="ヒラギノ角ゴ Pro W3" pitchFamily="1" charset="-128"/>
                <a:cs typeface="+mn-cs"/>
              </a:defRPr>
            </a:lvl1pPr>
          </a:lstStyle>
          <a:p>
            <a:pPr>
              <a:defRPr/>
            </a:pPr>
            <a:endParaRPr lang="en-US" dirty="0"/>
          </a:p>
        </p:txBody>
      </p:sp>
      <p:sp>
        <p:nvSpPr>
          <p:cNvPr id="10243" name="Rectangle 3"/>
          <p:cNvSpPr>
            <a:spLocks noGrp="1" noChangeArrowheads="1"/>
          </p:cNvSpPr>
          <p:nvPr>
            <p:ph type="dt" idx="1"/>
          </p:nvPr>
        </p:nvSpPr>
        <p:spPr bwMode="auto">
          <a:xfrm>
            <a:off x="4145280" y="0"/>
            <a:ext cx="3169920" cy="480060"/>
          </a:xfrm>
          <a:prstGeom prst="rect">
            <a:avLst/>
          </a:prstGeom>
          <a:noFill/>
          <a:ln w="9525">
            <a:noFill/>
            <a:miter lim="800000"/>
            <a:headEnd/>
            <a:tailEnd/>
          </a:ln>
        </p:spPr>
        <p:txBody>
          <a:bodyPr vert="horz" wrap="square" lIns="96639" tIns="48320" rIns="96639" bIns="48320" numCol="1" anchor="t" anchorCtr="0" compatLnSpc="1">
            <a:prstTxWarp prst="textNoShape">
              <a:avLst/>
            </a:prstTxWarp>
          </a:bodyPr>
          <a:lstStyle>
            <a:lvl1pPr algn="r" eaLnBrk="0" hangingPunct="0">
              <a:defRPr sz="1300">
                <a:ea typeface="ヒラギノ角ゴ Pro W3" pitchFamily="1" charset="-128"/>
                <a:cs typeface="+mn-cs"/>
              </a:defRPr>
            </a:lvl1pPr>
          </a:lstStyle>
          <a:p>
            <a:pPr>
              <a:defRPr/>
            </a:pPr>
            <a:endParaRPr lang="en-US" dirty="0"/>
          </a:p>
        </p:txBody>
      </p:sp>
      <p:sp>
        <p:nvSpPr>
          <p:cNvPr id="5124" name="Rectangle 4"/>
          <p:cNvSpPr>
            <a:spLocks noGrp="1" noRot="1" noChangeAspect="1" noChangeArrowheads="1" noTextEdit="1"/>
          </p:cNvSpPr>
          <p:nvPr>
            <p:ph type="sldImg" idx="2"/>
          </p:nvPr>
        </p:nvSpPr>
        <p:spPr bwMode="auto">
          <a:xfrm>
            <a:off x="1257300" y="720725"/>
            <a:ext cx="4802188" cy="36004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p:spPr>
        <p:txBody>
          <a:bodyPr vert="horz" wrap="square" lIns="96639" tIns="48320" rIns="96639" bIns="483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p:spPr>
        <p:txBody>
          <a:bodyPr vert="horz" wrap="square" lIns="96639" tIns="48320" rIns="96639" bIns="48320" numCol="1" anchor="b" anchorCtr="0" compatLnSpc="1">
            <a:prstTxWarp prst="textNoShape">
              <a:avLst/>
            </a:prstTxWarp>
          </a:bodyPr>
          <a:lstStyle>
            <a:lvl1pPr eaLnBrk="0" hangingPunct="0">
              <a:defRPr sz="1300">
                <a:ea typeface="ヒラギノ角ゴ Pro W3" pitchFamily="1" charset="-128"/>
                <a:cs typeface="+mn-cs"/>
              </a:defRPr>
            </a:lvl1pPr>
          </a:lstStyle>
          <a:p>
            <a:pPr>
              <a:defRPr/>
            </a:pPr>
            <a:endParaRPr lang="en-US" dirty="0"/>
          </a:p>
        </p:txBody>
      </p:sp>
      <p:sp>
        <p:nvSpPr>
          <p:cNvPr id="10247"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p:spPr>
        <p:txBody>
          <a:bodyPr vert="horz" wrap="square" lIns="96639" tIns="48320" rIns="96639" bIns="48320" numCol="1" anchor="b" anchorCtr="0" compatLnSpc="1">
            <a:prstTxWarp prst="textNoShape">
              <a:avLst/>
            </a:prstTxWarp>
          </a:bodyPr>
          <a:lstStyle>
            <a:lvl1pPr algn="r" eaLnBrk="0" hangingPunct="0">
              <a:defRPr sz="1300">
                <a:ea typeface="ヒラギノ角ゴ Pro W3" pitchFamily="1" charset="-128"/>
                <a:cs typeface="+mn-cs"/>
              </a:defRPr>
            </a:lvl1pPr>
          </a:lstStyle>
          <a:p>
            <a:pPr>
              <a:defRPr/>
            </a:pPr>
            <a:fld id="{478D2169-41DB-48C3-800F-6849425E18C2}"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78D2169-41DB-48C3-800F-6849425E18C2}"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78D2169-41DB-48C3-800F-6849425E18C2}"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78D2169-41DB-48C3-800F-6849425E18C2}"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78D2169-41DB-48C3-800F-6849425E18C2}"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78D2169-41DB-48C3-800F-6849425E18C2}"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78D2169-41DB-48C3-800F-6849425E18C2}"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78D2169-41DB-48C3-800F-6849425E18C2}"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78D2169-41DB-48C3-800F-6849425E18C2}"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78D2169-41DB-48C3-800F-6849425E18C2}"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78D2169-41DB-48C3-800F-6849425E18C2}"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78D2169-41DB-48C3-800F-6849425E18C2}"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78D2169-41DB-48C3-800F-6849425E18C2}"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78D2169-41DB-48C3-800F-6849425E18C2}"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78D2169-41DB-48C3-800F-6849425E18C2}"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78D2169-41DB-48C3-800F-6849425E18C2}"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78D2169-41DB-48C3-800F-6849425E18C2}"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78D2169-41DB-48C3-800F-6849425E18C2}"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78D2169-41DB-48C3-800F-6849425E18C2}"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78D2169-41DB-48C3-800F-6849425E18C2}"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78D2169-41DB-48C3-800F-6849425E18C2}" type="slidenum">
              <a:rPr lang="en-US" smtClean="0"/>
              <a:pPr>
                <a:defRPr/>
              </a:pPr>
              <a:t>27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78D2169-41DB-48C3-800F-6849425E18C2}"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78D2169-41DB-48C3-800F-6849425E18C2}"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78D2169-41DB-48C3-800F-6849425E18C2}"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78D2169-41DB-48C3-800F-6849425E18C2}"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78D2169-41DB-48C3-800F-6849425E18C2}"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78D2169-41DB-48C3-800F-6849425E18C2}"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78D2169-41DB-48C3-800F-6849425E18C2}"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5.emf"/><Relationship Id="rId4" Type="http://schemas.openxmlformats.org/officeDocument/2006/relationships/image" Target="../media/image4.w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6" name="Content Placeholder 5"/>
          <p:cNvSpPr>
            <a:spLocks noGrp="1"/>
          </p:cNvSpPr>
          <p:nvPr>
            <p:ph sz="quarter" idx="11"/>
          </p:nvPr>
        </p:nvSpPr>
        <p:spPr>
          <a:xfrm>
            <a:off x="436869" y="1143000"/>
            <a:ext cx="8282356" cy="5013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hasCustomPrompt="1"/>
          </p:nvPr>
        </p:nvSpPr>
        <p:spPr>
          <a:xfrm>
            <a:off x="436869" y="694944"/>
            <a:ext cx="8282356" cy="304800"/>
          </a:xfrm>
        </p:spPr>
        <p:txBody>
          <a:bodyPr/>
          <a:lstStyle>
            <a:lvl1pPr marL="0" indent="0">
              <a:buFontTx/>
              <a:buNone/>
              <a:defRPr sz="2100" baseline="0">
                <a:solidFill>
                  <a:schemeClr val="accent2"/>
                </a:solidFill>
              </a:defRPr>
            </a:lvl1pPr>
          </a:lstStyle>
          <a:p>
            <a:pPr lvl="0"/>
            <a:r>
              <a:rPr lang="en-US" dirty="0" smtClean="0"/>
              <a:t>Click To Add Subtitle</a:t>
            </a:r>
            <a:endParaRPr 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With Three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8" name="Rectangle 17"/>
          <p:cNvSpPr/>
          <p:nvPr/>
        </p:nvSpPr>
        <p:spPr bwMode="auto">
          <a:xfrm>
            <a:off x="0" y="1349375"/>
            <a:ext cx="6560853" cy="936625"/>
          </a:xfrm>
          <a:prstGeom prst="rect">
            <a:avLst/>
          </a:prstGeom>
          <a:solidFill>
            <a:schemeClr val="bg1">
              <a:lumMod val="8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1" i="0" u="none" strike="noStrike" cap="none" normalizeH="0" baseline="0" dirty="0" smtClean="0">
              <a:ln>
                <a:noFill/>
              </a:ln>
              <a:solidFill>
                <a:schemeClr val="bg1"/>
              </a:solidFill>
              <a:effectLst/>
              <a:latin typeface="Arial" charset="0"/>
            </a:endParaRPr>
          </a:p>
        </p:txBody>
      </p:sp>
      <p:sp>
        <p:nvSpPr>
          <p:cNvPr id="19" name="Rectangle 18"/>
          <p:cNvSpPr/>
          <p:nvPr/>
        </p:nvSpPr>
        <p:spPr bwMode="auto">
          <a:xfrm>
            <a:off x="0" y="2533651"/>
            <a:ext cx="6560853" cy="936625"/>
          </a:xfrm>
          <a:prstGeom prst="rect">
            <a:avLst/>
          </a:prstGeom>
          <a:solidFill>
            <a:schemeClr val="bg1">
              <a:lumMod val="8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1" i="0" u="none" strike="noStrike" cap="none" normalizeH="0" baseline="0" dirty="0" smtClean="0">
              <a:ln>
                <a:noFill/>
              </a:ln>
              <a:solidFill>
                <a:schemeClr val="bg1"/>
              </a:solidFill>
              <a:effectLst/>
              <a:latin typeface="Arial" charset="0"/>
            </a:endParaRPr>
          </a:p>
        </p:txBody>
      </p:sp>
      <p:sp>
        <p:nvSpPr>
          <p:cNvPr id="20" name="Rectangle 19"/>
          <p:cNvSpPr/>
          <p:nvPr/>
        </p:nvSpPr>
        <p:spPr bwMode="auto">
          <a:xfrm>
            <a:off x="-1" y="1327151"/>
            <a:ext cx="408163" cy="936625"/>
          </a:xfrm>
          <a:prstGeom prst="rect">
            <a:avLst/>
          </a:prstGeom>
          <a:solidFill>
            <a:srgbClr val="B9BF33"/>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1" i="0" u="none" strike="noStrike" cap="none" normalizeH="0" baseline="0" dirty="0" smtClean="0">
              <a:ln>
                <a:noFill/>
              </a:ln>
              <a:solidFill>
                <a:schemeClr val="bg1"/>
              </a:solidFill>
              <a:effectLst/>
              <a:latin typeface="Arial" charset="0"/>
            </a:endParaRPr>
          </a:p>
        </p:txBody>
      </p:sp>
      <p:sp>
        <p:nvSpPr>
          <p:cNvPr id="21" name="Rectangle 20"/>
          <p:cNvSpPr/>
          <p:nvPr/>
        </p:nvSpPr>
        <p:spPr bwMode="auto">
          <a:xfrm>
            <a:off x="-1" y="2511426"/>
            <a:ext cx="408163" cy="936625"/>
          </a:xfrm>
          <a:prstGeom prst="rect">
            <a:avLst/>
          </a:prstGeom>
          <a:solidFill>
            <a:srgbClr val="EE7619"/>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1" i="0" u="none" strike="noStrike" cap="none" normalizeH="0" baseline="0" dirty="0" smtClean="0">
              <a:ln>
                <a:noFill/>
              </a:ln>
              <a:solidFill>
                <a:schemeClr val="bg1"/>
              </a:solidFill>
              <a:effectLst/>
              <a:latin typeface="Arial" charset="0"/>
            </a:endParaRPr>
          </a:p>
        </p:txBody>
      </p:sp>
      <p:sp>
        <p:nvSpPr>
          <p:cNvPr id="22" name="Text Placeholder 4"/>
          <p:cNvSpPr>
            <a:spLocks noGrp="1"/>
          </p:cNvSpPr>
          <p:nvPr>
            <p:ph type="body" sz="quarter" idx="13" hasCustomPrompt="1"/>
          </p:nvPr>
        </p:nvSpPr>
        <p:spPr>
          <a:xfrm>
            <a:off x="1216882" y="1638300"/>
            <a:ext cx="5301373" cy="342900"/>
          </a:xfrm>
          <a:prstGeom prst="rect">
            <a:avLst/>
          </a:prstGeom>
        </p:spPr>
        <p:txBody>
          <a:bodyPr lIns="0" tIns="0" rIns="0" bIns="0"/>
          <a:lstStyle>
            <a:lvl1pPr marL="0" indent="0">
              <a:buNone/>
              <a:defRPr lang="en-US" sz="2400" kern="1200" dirty="0" smtClean="0">
                <a:solidFill>
                  <a:schemeClr val="tx1"/>
                </a:solidFill>
                <a:latin typeface="Arial"/>
                <a:ea typeface="MS PGothic" pitchFamily="34" charset="-128"/>
                <a:cs typeface="Arial"/>
              </a:defRPr>
            </a:lvl1pPr>
            <a:lvl2pPr marL="200025" indent="-200025">
              <a:buFont typeface="Arial" panose="020B0604020202020204" pitchFamily="34" charset="0"/>
              <a:buChar char="•"/>
              <a:defRPr sz="1600" baseline="0"/>
            </a:lvl2pPr>
          </a:lstStyle>
          <a:p>
            <a:pPr marL="0" lvl="0" indent="0" algn="l" rtl="0" eaLnBrk="1" fontAlgn="base" hangingPunct="1">
              <a:lnSpc>
                <a:spcPct val="95000"/>
              </a:lnSpc>
              <a:spcBef>
                <a:spcPts val="1440"/>
              </a:spcBef>
              <a:spcAft>
                <a:spcPct val="0"/>
              </a:spcAft>
              <a:buFontTx/>
              <a:buNone/>
            </a:pPr>
            <a:r>
              <a:rPr lang="en-US" dirty="0" smtClean="0"/>
              <a:t>Click to Add Title</a:t>
            </a:r>
          </a:p>
        </p:txBody>
      </p:sp>
      <p:sp>
        <p:nvSpPr>
          <p:cNvPr id="23" name="Text Placeholder 4"/>
          <p:cNvSpPr>
            <a:spLocks noGrp="1"/>
          </p:cNvSpPr>
          <p:nvPr>
            <p:ph type="body" sz="quarter" idx="14" hasCustomPrompt="1"/>
          </p:nvPr>
        </p:nvSpPr>
        <p:spPr>
          <a:xfrm>
            <a:off x="1221417" y="2832100"/>
            <a:ext cx="5301373" cy="342900"/>
          </a:xfrm>
          <a:prstGeom prst="rect">
            <a:avLst/>
          </a:prstGeom>
        </p:spPr>
        <p:txBody>
          <a:bodyPr lIns="0" tIns="0" rIns="0" bIns="0"/>
          <a:lstStyle>
            <a:lvl1pPr marL="0" indent="0">
              <a:buNone/>
              <a:defRPr lang="en-US" sz="2400" kern="1200" dirty="0" smtClean="0">
                <a:solidFill>
                  <a:schemeClr val="tx1"/>
                </a:solidFill>
                <a:latin typeface="Arial"/>
                <a:ea typeface="MS PGothic" pitchFamily="34" charset="-128"/>
                <a:cs typeface="Arial"/>
              </a:defRPr>
            </a:lvl1pPr>
            <a:lvl2pPr marL="200025" indent="-200025">
              <a:buFont typeface="Arial" panose="020B0604020202020204" pitchFamily="34" charset="0"/>
              <a:buChar char="•"/>
              <a:defRPr sz="1600" baseline="0"/>
            </a:lvl2pPr>
          </a:lstStyle>
          <a:p>
            <a:pPr marL="0" lvl="0" indent="0" algn="l" rtl="0" eaLnBrk="1" fontAlgn="base" hangingPunct="1">
              <a:lnSpc>
                <a:spcPct val="95000"/>
              </a:lnSpc>
              <a:spcBef>
                <a:spcPts val="1440"/>
              </a:spcBef>
              <a:spcAft>
                <a:spcPct val="0"/>
              </a:spcAft>
              <a:buFontTx/>
              <a:buNone/>
            </a:pPr>
            <a:r>
              <a:rPr lang="en-US" dirty="0" smtClean="0"/>
              <a:t>Click to Add Title</a:t>
            </a:r>
          </a:p>
        </p:txBody>
      </p:sp>
      <p:sp>
        <p:nvSpPr>
          <p:cNvPr id="24" name="Rectangle 23"/>
          <p:cNvSpPr/>
          <p:nvPr/>
        </p:nvSpPr>
        <p:spPr bwMode="auto">
          <a:xfrm>
            <a:off x="0" y="3717926"/>
            <a:ext cx="6560853" cy="936625"/>
          </a:xfrm>
          <a:prstGeom prst="rect">
            <a:avLst/>
          </a:prstGeom>
          <a:solidFill>
            <a:schemeClr val="bg1">
              <a:lumMod val="8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1" i="0" u="none" strike="noStrike" cap="none" normalizeH="0" baseline="0" dirty="0" smtClean="0">
              <a:ln>
                <a:noFill/>
              </a:ln>
              <a:solidFill>
                <a:schemeClr val="bg1"/>
              </a:solidFill>
              <a:effectLst/>
              <a:latin typeface="Arial" charset="0"/>
            </a:endParaRPr>
          </a:p>
        </p:txBody>
      </p:sp>
      <p:sp>
        <p:nvSpPr>
          <p:cNvPr id="25" name="Rectangle 24"/>
          <p:cNvSpPr/>
          <p:nvPr/>
        </p:nvSpPr>
        <p:spPr bwMode="auto">
          <a:xfrm>
            <a:off x="-1" y="3717926"/>
            <a:ext cx="408163" cy="936625"/>
          </a:xfrm>
          <a:prstGeom prst="rect">
            <a:avLst/>
          </a:prstGeom>
          <a:solidFill>
            <a:srgbClr val="00B4AA"/>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1" i="0" u="none" strike="noStrike" cap="none" normalizeH="0" baseline="0" dirty="0" smtClean="0">
              <a:ln>
                <a:noFill/>
              </a:ln>
              <a:solidFill>
                <a:schemeClr val="bg1"/>
              </a:solidFill>
              <a:effectLst/>
              <a:latin typeface="Arial" charset="0"/>
            </a:endParaRPr>
          </a:p>
        </p:txBody>
      </p:sp>
      <p:sp>
        <p:nvSpPr>
          <p:cNvPr id="26" name="Text Placeholder 4"/>
          <p:cNvSpPr>
            <a:spLocks noGrp="1"/>
          </p:cNvSpPr>
          <p:nvPr>
            <p:ph type="body" sz="quarter" idx="15" hasCustomPrompt="1"/>
          </p:nvPr>
        </p:nvSpPr>
        <p:spPr>
          <a:xfrm>
            <a:off x="1221417" y="4025900"/>
            <a:ext cx="5301373" cy="342900"/>
          </a:xfrm>
          <a:prstGeom prst="rect">
            <a:avLst/>
          </a:prstGeom>
        </p:spPr>
        <p:txBody>
          <a:bodyPr lIns="0" tIns="0" rIns="0" bIns="0"/>
          <a:lstStyle>
            <a:lvl1pPr marL="0" indent="0">
              <a:buNone/>
              <a:defRPr lang="en-US" sz="2400" kern="1200" dirty="0" smtClean="0">
                <a:solidFill>
                  <a:schemeClr val="tx1"/>
                </a:solidFill>
                <a:latin typeface="Arial"/>
                <a:ea typeface="MS PGothic" pitchFamily="34" charset="-128"/>
                <a:cs typeface="Arial"/>
              </a:defRPr>
            </a:lvl1pPr>
            <a:lvl2pPr marL="200025" indent="-200025">
              <a:buFont typeface="Arial" panose="020B0604020202020204" pitchFamily="34" charset="0"/>
              <a:buChar char="•"/>
              <a:defRPr sz="1600" baseline="0"/>
            </a:lvl2pPr>
          </a:lstStyle>
          <a:p>
            <a:pPr marL="0" lvl="0" indent="0" algn="l" rtl="0" eaLnBrk="1" fontAlgn="base" hangingPunct="1">
              <a:lnSpc>
                <a:spcPct val="95000"/>
              </a:lnSpc>
              <a:spcBef>
                <a:spcPts val="1440"/>
              </a:spcBef>
              <a:spcAft>
                <a:spcPct val="0"/>
              </a:spcAft>
              <a:buFontTx/>
              <a:buNone/>
            </a:pPr>
            <a:r>
              <a:rPr lang="en-US" dirty="0" smtClean="0"/>
              <a:t>Click to Add Title</a:t>
            </a:r>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With Four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Disclaimer">
    <p:spTree>
      <p:nvGrpSpPr>
        <p:cNvPr id="1" name=""/>
        <p:cNvGrpSpPr/>
        <p:nvPr/>
      </p:nvGrpSpPr>
      <p:grpSpPr>
        <a:xfrm>
          <a:off x="0" y="0"/>
          <a:ext cx="0" cy="0"/>
          <a:chOff x="0" y="0"/>
          <a:chExt cx="0" cy="0"/>
        </a:xfrm>
      </p:grpSpPr>
      <p:sp>
        <p:nvSpPr>
          <p:cNvPr id="2" name="LegalLong"/>
          <p:cNvSpPr txBox="1">
            <a:spLocks noChangeArrowheads="1"/>
          </p:cNvSpPr>
          <p:nvPr>
            <p:custDataLst>
              <p:tags r:id="rId1"/>
            </p:custDataLst>
          </p:nvPr>
        </p:nvSpPr>
        <p:spPr bwMode="auto">
          <a:xfrm>
            <a:off x="439892" y="5882352"/>
            <a:ext cx="8265728" cy="822960"/>
          </a:xfrm>
          <a:prstGeom prst="rect">
            <a:avLst/>
          </a:prstGeom>
          <a:solidFill>
            <a:schemeClr val="bg1"/>
          </a:solidFill>
          <a:ln w="9525">
            <a:noFill/>
            <a:miter lim="800000"/>
            <a:headEnd/>
            <a:tailEnd/>
          </a:ln>
        </p:spPr>
        <p:txBody>
          <a:bodyPr lIns="0" tIns="0" rIns="0" bIns="0" anchor="t">
            <a:noAutofit/>
          </a:bodyPr>
          <a:lstStyle/>
          <a:p>
            <a:pPr>
              <a:spcBef>
                <a:spcPct val="60000"/>
              </a:spcBef>
            </a:pPr>
            <a:r>
              <a:rPr lang="en-US" sz="800" dirty="0" smtClean="0">
                <a:solidFill>
                  <a:srgbClr val="7C848A"/>
                </a:solidFill>
              </a:rPr>
              <a:t>No part of this document may be reproduced, quoted, or transmitted in any form or by any means (electronic, mechanical, photocopying, recording or by any information storage and retrieval system), without express, prior permission, in writing from Marsh &amp; McLennan Agency, LLC Company. </a:t>
            </a:r>
          </a:p>
          <a:p>
            <a:pPr>
              <a:spcBef>
                <a:spcPct val="60000"/>
              </a:spcBef>
            </a:pPr>
            <a:r>
              <a:rPr lang="en-US" sz="800" dirty="0" smtClean="0">
                <a:solidFill>
                  <a:srgbClr val="7C848A"/>
                </a:solidFill>
              </a:rPr>
              <a:t>© 2015 Marsh &amp; McLennan Agency, LLC Company. All Rights Reserved.</a:t>
            </a:r>
            <a:endParaRPr lang="en-US" sz="800" dirty="0">
              <a:solidFill>
                <a:srgbClr val="7C848A"/>
              </a:solidFill>
            </a:endParaRPr>
          </a:p>
        </p:txBody>
      </p:sp>
      <p:sp>
        <p:nvSpPr>
          <p:cNvPr id="4" name="Rectangle 1"/>
          <p:cNvSpPr>
            <a:spLocks noChangeArrowheads="1"/>
          </p:cNvSpPr>
          <p:nvPr/>
        </p:nvSpPr>
        <p:spPr bwMode="auto">
          <a:xfrm>
            <a:off x="0" y="-25279"/>
            <a:ext cx="65" cy="507759"/>
          </a:xfrm>
          <a:prstGeom prst="rect">
            <a:avLst/>
          </a:prstGeom>
          <a:noFill/>
          <a:ln w="9525">
            <a:noFill/>
            <a:miter lim="800000"/>
            <a:headEnd/>
            <a:tailEnd/>
          </a:ln>
        </p:spPr>
        <p:txBody>
          <a:bodyPr wrap="none" lIns="0" tIns="228528" rIns="0" bIns="0" anchor="ctr">
            <a:spAutoFit/>
          </a:bodyPr>
          <a:lstStyle/>
          <a:p>
            <a:endParaRPr lang="en-US" sz="1800" dirty="0"/>
          </a:p>
        </p:txBody>
      </p:sp>
      <p:pic>
        <p:nvPicPr>
          <p:cNvPr id="9" name="MMA logo" descr="MMA_WSTD_Blue"/>
          <p:cNvPicPr>
            <a:picLocks noChangeAspect="1"/>
          </p:cNvPicPr>
          <p:nvPr/>
        </p:nvPicPr>
        <p:blipFill>
          <a:blip r:embed="rId4" cstate="print"/>
          <a:srcRect/>
          <a:stretch>
            <a:fillRect/>
          </a:stretch>
        </p:blipFill>
        <p:spPr bwMode="auto">
          <a:xfrm>
            <a:off x="1038765" y="2838451"/>
            <a:ext cx="3546218" cy="552747"/>
          </a:xfrm>
          <a:prstGeom prst="rect">
            <a:avLst/>
          </a:prstGeom>
          <a:noFill/>
          <a:ln w="9525">
            <a:noFill/>
            <a:miter lim="800000"/>
            <a:headEnd/>
            <a:tailEnd/>
          </a:ln>
        </p:spPr>
      </p:pic>
      <p:pic>
        <p:nvPicPr>
          <p:cNvPr id="13" name="Picture 12" descr="Market Link Logo Color.eps"/>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052369" y="2676395"/>
            <a:ext cx="2810717" cy="1078853"/>
          </a:xfrm>
          <a:prstGeom prst="rect">
            <a:avLst/>
          </a:prstGeom>
        </p:spPr>
      </p:pic>
      <p:sp>
        <p:nvSpPr>
          <p:cNvPr id="7" name="LegalLong"/>
          <p:cNvSpPr txBox="1">
            <a:spLocks noChangeArrowheads="1"/>
          </p:cNvSpPr>
          <p:nvPr>
            <p:custDataLst>
              <p:tags r:id="rId2"/>
            </p:custDataLst>
          </p:nvPr>
        </p:nvSpPr>
        <p:spPr bwMode="auto">
          <a:xfrm>
            <a:off x="439892" y="5320145"/>
            <a:ext cx="8265728" cy="1385167"/>
          </a:xfrm>
          <a:prstGeom prst="rect">
            <a:avLst/>
          </a:prstGeom>
          <a:solidFill>
            <a:schemeClr val="bg1"/>
          </a:solidFill>
          <a:ln w="9525">
            <a:noFill/>
            <a:miter lim="800000"/>
            <a:headEnd/>
            <a:tailEnd/>
          </a:ln>
        </p:spPr>
        <p:txBody>
          <a:bodyPr lIns="0" tIns="0" rIns="0" bIns="0" anchor="t">
            <a:noAutofit/>
          </a:bodyPr>
          <a:lstStyle/>
          <a:p>
            <a:pPr>
              <a:spcBef>
                <a:spcPct val="60000"/>
              </a:spcBef>
            </a:pPr>
            <a:r>
              <a:rPr lang="en-US" sz="800" dirty="0" smtClean="0">
                <a:solidFill>
                  <a:srgbClr val="7C848A"/>
                </a:solidFill>
              </a:rPr>
              <a:t>The Patient Protection and Affordable Care Act is a complex law.  Any statements made by Trion Group, a Marsh &amp; McLennan Agency, LLC Company concerning tax, accounting, or legal matters are based solely on our experience as insurance brokers and risk consultants and are not to be relied upon as accounting, tax, or legal advice. We recommend that you seek the advice of your own tax, accounting and legal advisers as to whether or not the health plans you select are compliant with the Patient Protection and Affordable Care Act, including the minimum essential coverage requirements.</a:t>
            </a:r>
          </a:p>
          <a:p>
            <a:pPr>
              <a:spcBef>
                <a:spcPct val="60000"/>
              </a:spcBef>
            </a:pPr>
            <a:r>
              <a:rPr lang="en-US" sz="800" dirty="0" smtClean="0">
                <a:solidFill>
                  <a:srgbClr val="7C848A"/>
                </a:solidFill>
              </a:rPr>
              <a:t>No </a:t>
            </a:r>
            <a:r>
              <a:rPr lang="en-US" sz="800" dirty="0">
                <a:solidFill>
                  <a:srgbClr val="7C848A"/>
                </a:solidFill>
              </a:rPr>
              <a:t>part of this document may be reproduced, quoted, or transmitted in any form or by any means (electronic, mechanical, photocopying, recording or by any information storage and retrieval system), without express, prior permission, in writing from Marsh &amp; McLennan Agency, LLC Company. </a:t>
            </a:r>
          </a:p>
          <a:p>
            <a:pPr>
              <a:spcBef>
                <a:spcPct val="60000"/>
              </a:spcBef>
            </a:pPr>
            <a:r>
              <a:rPr lang="en-US" sz="800" dirty="0" smtClean="0">
                <a:solidFill>
                  <a:srgbClr val="7C848A"/>
                </a:solidFill>
              </a:rPr>
              <a:t>© 2016 </a:t>
            </a:r>
            <a:r>
              <a:rPr lang="en-US" sz="800" dirty="0">
                <a:solidFill>
                  <a:srgbClr val="7C848A"/>
                </a:solidFill>
              </a:rPr>
              <a:t>Marsh &amp; McLennan Agency, LLC </a:t>
            </a:r>
            <a:r>
              <a:rPr lang="en-US" sz="800" dirty="0" smtClean="0">
                <a:solidFill>
                  <a:srgbClr val="7C848A"/>
                </a:solidFill>
              </a:rPr>
              <a:t>Company.</a:t>
            </a:r>
            <a:r>
              <a:rPr lang="en-US" sz="800" baseline="0" dirty="0" smtClean="0">
                <a:solidFill>
                  <a:srgbClr val="7C848A"/>
                </a:solidFill>
              </a:rPr>
              <a:t> </a:t>
            </a:r>
            <a:r>
              <a:rPr lang="en-US" sz="800" dirty="0" smtClean="0">
                <a:solidFill>
                  <a:srgbClr val="7C848A"/>
                </a:solidFill>
              </a:rPr>
              <a:t>All </a:t>
            </a:r>
            <a:r>
              <a:rPr lang="en-US" sz="800" dirty="0">
                <a:solidFill>
                  <a:srgbClr val="7C848A"/>
                </a:solidFill>
              </a:rPr>
              <a:t>Rights </a:t>
            </a:r>
            <a:r>
              <a:rPr lang="en-US" sz="800" dirty="0" smtClean="0">
                <a:solidFill>
                  <a:srgbClr val="7C848A"/>
                </a:solidFill>
              </a:rPr>
              <a:t>Reserved.</a:t>
            </a:r>
            <a:endParaRPr lang="en-US" sz="800" dirty="0">
              <a:solidFill>
                <a:srgbClr val="7C848A"/>
              </a:solidFill>
            </a:endParaRPr>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8194" name="PresentationTitle"/>
          <p:cNvSpPr>
            <a:spLocks noGrp="1" noChangeArrowheads="1"/>
          </p:cNvSpPr>
          <p:nvPr>
            <p:ph type="ctrTitle" hasCustomPrompt="1"/>
          </p:nvPr>
        </p:nvSpPr>
        <p:spPr>
          <a:xfrm>
            <a:off x="854085" y="1243014"/>
            <a:ext cx="7840953" cy="370551"/>
          </a:xfrm>
        </p:spPr>
        <p:txBody>
          <a:bodyPr tIns="0" rIns="0" bIns="0">
            <a:spAutoFit/>
          </a:bodyPr>
          <a:lstStyle>
            <a:lvl1pPr>
              <a:lnSpc>
                <a:spcPct val="86000"/>
              </a:lnSpc>
              <a:defRPr sz="2800" baseline="0">
                <a:solidFill>
                  <a:srgbClr val="002C77"/>
                </a:solidFill>
              </a:defRPr>
            </a:lvl1pPr>
          </a:lstStyle>
          <a:p>
            <a:r>
              <a:rPr lang="en-US" dirty="0" smtClean="0"/>
              <a:t>CLICK TO ADD TITLE</a:t>
            </a:r>
            <a:endParaRPr lang="en-US" dirty="0"/>
          </a:p>
        </p:txBody>
      </p:sp>
      <p:sp>
        <p:nvSpPr>
          <p:cNvPr id="8388" name="Date"/>
          <p:cNvSpPr>
            <a:spLocks noGrp="1" noChangeArrowheads="1"/>
          </p:cNvSpPr>
          <p:nvPr>
            <p:ph type="subTitle" sz="quarter" idx="1" hasCustomPrompt="1"/>
          </p:nvPr>
        </p:nvSpPr>
        <p:spPr>
          <a:xfrm>
            <a:off x="861643" y="2029968"/>
            <a:ext cx="4621129" cy="228600"/>
          </a:xfrm>
          <a:ln/>
        </p:spPr>
        <p:txBody>
          <a:bodyPr>
            <a:spAutoFit/>
          </a:bodyPr>
          <a:lstStyle>
            <a:lvl1pPr marL="0" indent="0">
              <a:lnSpc>
                <a:spcPct val="83000"/>
              </a:lnSpc>
              <a:spcBef>
                <a:spcPct val="0"/>
              </a:spcBef>
              <a:buFontTx/>
              <a:buNone/>
              <a:defRPr sz="1800">
                <a:solidFill>
                  <a:srgbClr val="00A8C8"/>
                </a:solidFill>
              </a:defRPr>
            </a:lvl1pPr>
          </a:lstStyle>
          <a:p>
            <a:r>
              <a:rPr lang="en-US" dirty="0" smtClean="0"/>
              <a:t>Click to add date</a:t>
            </a:r>
            <a:endParaRPr lang="en-US" dirty="0"/>
          </a:p>
        </p:txBody>
      </p:sp>
      <p:sp>
        <p:nvSpPr>
          <p:cNvPr id="14" name="presentation subtitle"/>
          <p:cNvSpPr>
            <a:spLocks noGrp="1"/>
          </p:cNvSpPr>
          <p:nvPr>
            <p:ph type="body" sz="quarter" idx="10" hasCustomPrompt="1"/>
          </p:nvPr>
        </p:nvSpPr>
        <p:spPr>
          <a:xfrm>
            <a:off x="855158" y="1551940"/>
            <a:ext cx="7836418" cy="380527"/>
          </a:xfrm>
        </p:spPr>
        <p:txBody>
          <a:bodyPr/>
          <a:lstStyle>
            <a:lvl1pPr>
              <a:buFontTx/>
              <a:buNone/>
              <a:defRPr kumimoji="0" lang="en-US" sz="2800" b="0" i="0" u="none" strike="noStrike" kern="0" cap="none" spc="0" normalizeH="0" baseline="0" noProof="0" dirty="0" smtClean="0">
                <a:ln>
                  <a:noFill/>
                </a:ln>
                <a:solidFill>
                  <a:schemeClr val="accent2"/>
                </a:solidFill>
                <a:effectLst/>
                <a:uLnTx/>
                <a:uFillTx/>
                <a:latin typeface="+mj-lt"/>
                <a:ea typeface="+mj-ea"/>
                <a:cs typeface="+mj-cs"/>
              </a:defRPr>
            </a:lvl1pPr>
          </a:lstStyle>
          <a:p>
            <a:pPr lvl="0"/>
            <a:r>
              <a:rPr lang="en-US" dirty="0" smtClean="0"/>
              <a:t>CLICK TO ADD SUB TITLE</a:t>
            </a:r>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7982" y="382588"/>
            <a:ext cx="8271775" cy="552450"/>
          </a:xfrm>
        </p:spPr>
        <p:txBody>
          <a:bodyPr/>
          <a:lstStyle>
            <a:lvl1pPr>
              <a:defRPr>
                <a:solidFill>
                  <a:srgbClr val="002C77"/>
                </a:solidFill>
              </a:defRPr>
            </a:lvl1pPr>
          </a:lstStyle>
          <a:p>
            <a:r>
              <a:rPr lang="en-US" dirty="0" smtClean="0"/>
              <a:t>Click To Add Title</a:t>
            </a:r>
            <a:endParaRPr lang="en-US" dirty="0"/>
          </a:p>
        </p:txBody>
      </p:sp>
      <p:sp>
        <p:nvSpPr>
          <p:cNvPr id="3" name="Content Placeholder 2"/>
          <p:cNvSpPr>
            <a:spLocks noGrp="1"/>
          </p:cNvSpPr>
          <p:nvPr>
            <p:ph idx="1" hasCustomPrompt="1"/>
          </p:nvPr>
        </p:nvSpPr>
        <p:spPr>
          <a:xfrm>
            <a:off x="431578" y="1143001"/>
            <a:ext cx="8271775" cy="5222081"/>
          </a:xfrm>
        </p:spPr>
        <p:txBody>
          <a:bodyPr/>
          <a:lstStyle>
            <a:lvl1pPr>
              <a:defRPr/>
            </a:lvl1pPr>
          </a:lstStyle>
          <a:p>
            <a:pPr lvl="0"/>
            <a:r>
              <a:rPr lang="en-US" dirty="0" smtClean="0"/>
              <a:t>Click to add bullets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4" name="Picture 11" descr="trion"/>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5" name="Text Placeholder 4"/>
          <p:cNvSpPr>
            <a:spLocks noGrp="1"/>
          </p:cNvSpPr>
          <p:nvPr>
            <p:ph type="body" sz="quarter" idx="11"/>
          </p:nvPr>
        </p:nvSpPr>
        <p:spPr>
          <a:xfrm>
            <a:off x="1828800" y="2514600"/>
            <a:ext cx="5486400" cy="381000"/>
          </a:xfrm>
        </p:spPr>
        <p:txBody>
          <a:bodyPr/>
          <a:lstStyle>
            <a:lvl1pPr algn="ctr">
              <a:buNone/>
              <a:defRPr cap="all" baseline="0">
                <a:solidFill>
                  <a:schemeClr val="accent1"/>
                </a:solidFill>
                <a:latin typeface="Arial Black" pitchFamily="34" charset="0"/>
              </a:defRPr>
            </a:lvl1pPr>
            <a:lvl2pPr>
              <a:buNone/>
              <a:defRPr/>
            </a:lvl2pPr>
            <a:lvl3pPr>
              <a:buNone/>
              <a:defRPr/>
            </a:lvl3pPr>
            <a:lvl4pPr>
              <a:buNone/>
              <a:defRPr/>
            </a:lvl4pPr>
            <a:lvl5pPr>
              <a:buNone/>
              <a:defRPr/>
            </a:lvl5pPr>
          </a:lstStyle>
          <a:p>
            <a:pPr lvl="0"/>
            <a:r>
              <a:rPr lang="en-US" dirty="0" smtClean="0"/>
              <a:t>Click to edit Master text styles</a:t>
            </a:r>
          </a:p>
        </p:txBody>
      </p:sp>
      <p:sp>
        <p:nvSpPr>
          <p:cNvPr id="7" name="Text Placeholder 6"/>
          <p:cNvSpPr>
            <a:spLocks noGrp="1"/>
          </p:cNvSpPr>
          <p:nvPr>
            <p:ph type="body" sz="quarter" idx="12"/>
          </p:nvPr>
        </p:nvSpPr>
        <p:spPr>
          <a:xfrm>
            <a:off x="1828800" y="2895600"/>
            <a:ext cx="5486400" cy="990600"/>
          </a:xfrm>
        </p:spPr>
        <p:txBody>
          <a:bodyPr/>
          <a:lstStyle>
            <a:lvl1pPr algn="ctr">
              <a:buNone/>
              <a:defRPr cap="all" baseline="0">
                <a:solidFill>
                  <a:srgbClr val="767878"/>
                </a:solidFill>
                <a:latin typeface="Arial Black" pitchFamily="34" charset="0"/>
              </a:defRPr>
            </a:lvl1pPr>
            <a:lvl2pPr>
              <a:buNone/>
              <a:defRPr/>
            </a:lvl2pPr>
            <a:lvl3pPr>
              <a:buNone/>
              <a:defRPr/>
            </a:lvl3pPr>
            <a:lvl4pPr>
              <a:buNone/>
              <a:defRPr/>
            </a:lvl4pPr>
            <a:lvl5pPr>
              <a:buNone/>
              <a:defRPr/>
            </a:lvl5pPr>
          </a:lstStyle>
          <a:p>
            <a:pPr lvl="0"/>
            <a:r>
              <a:rPr lang="en-US" dirty="0"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3" name="Picture 5" descr="Arrow.JPG"/>
          <p:cNvPicPr>
            <a:picLocks noChangeAspect="1"/>
          </p:cNvPicPr>
          <p:nvPr userDrawn="1"/>
        </p:nvPicPr>
        <p:blipFill>
          <a:blip r:embed="rId2" cstate="print"/>
          <a:srcRect/>
          <a:stretch>
            <a:fillRect/>
          </a:stretch>
        </p:blipFill>
        <p:spPr bwMode="auto">
          <a:xfrm>
            <a:off x="381000" y="2438400"/>
            <a:ext cx="3482975" cy="1524000"/>
          </a:xfrm>
          <a:prstGeom prst="rect">
            <a:avLst/>
          </a:prstGeom>
          <a:noFill/>
          <a:ln w="9525">
            <a:noFill/>
            <a:miter lim="800000"/>
            <a:headEnd/>
            <a:tailEnd/>
          </a:ln>
        </p:spPr>
      </p:pic>
      <p:sp>
        <p:nvSpPr>
          <p:cNvPr id="4" name="Text Placeholder 8"/>
          <p:cNvSpPr>
            <a:spLocks noGrp="1"/>
          </p:cNvSpPr>
          <p:nvPr>
            <p:ph type="body" sz="quarter" idx="11"/>
          </p:nvPr>
        </p:nvSpPr>
        <p:spPr>
          <a:xfrm>
            <a:off x="3962400" y="2057400"/>
            <a:ext cx="4803648" cy="2133600"/>
          </a:xfrm>
        </p:spPr>
        <p:txBody>
          <a:bodyPr anchor="ctr">
            <a:normAutofit/>
          </a:bodyPr>
          <a:lstStyle>
            <a:lvl1pPr algn="ctr">
              <a:buNone/>
              <a:defRPr sz="2800" cap="all" baseline="0">
                <a:solidFill>
                  <a:srgbClr val="AC1221"/>
                </a:solidFill>
                <a:latin typeface="Arial Black" pitchFamily="34" charset="0"/>
              </a:defRPr>
            </a:lvl1pPr>
          </a:lstStyle>
          <a:p>
            <a:pPr lvl="0"/>
            <a:r>
              <a:rPr lang="en-US" dirty="0" smtClean="0"/>
              <a:t>Click to edit Master text styles</a:t>
            </a:r>
          </a:p>
        </p:txBody>
      </p:sp>
      <p:sp>
        <p:nvSpPr>
          <p:cNvPr id="5" name="Slide Number Placeholder 2"/>
          <p:cNvSpPr>
            <a:spLocks noGrp="1"/>
          </p:cNvSpPr>
          <p:nvPr>
            <p:ph type="sldNum" sz="quarter" idx="12"/>
          </p:nvPr>
        </p:nvSpPr>
        <p:spPr>
          <a:xfrm>
            <a:off x="7239000" y="6324600"/>
            <a:ext cx="1905000" cy="457200"/>
          </a:xfrm>
          <a:prstGeom prst="rect">
            <a:avLst/>
          </a:prstGeom>
        </p:spPr>
        <p:txBody>
          <a:bodyPr/>
          <a:lstStyle>
            <a:lvl1pPr>
              <a:defRPr smtClean="0"/>
            </a:lvl1pPr>
          </a:lstStyle>
          <a:p>
            <a:pPr>
              <a:defRPr/>
            </a:pPr>
            <a:fld id="{ED5CFF72-91DA-4737-B772-9481C27213F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ub Title, heading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6" name="Content Placeholder 5"/>
          <p:cNvSpPr>
            <a:spLocks noGrp="1"/>
          </p:cNvSpPr>
          <p:nvPr>
            <p:ph sz="quarter" idx="11"/>
          </p:nvPr>
        </p:nvSpPr>
        <p:spPr>
          <a:xfrm>
            <a:off x="436869" y="1828801"/>
            <a:ext cx="8282356" cy="4422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hasCustomPrompt="1"/>
          </p:nvPr>
        </p:nvSpPr>
        <p:spPr>
          <a:xfrm>
            <a:off x="436869" y="694944"/>
            <a:ext cx="8282356" cy="304800"/>
          </a:xfrm>
        </p:spPr>
        <p:txBody>
          <a:bodyPr/>
          <a:lstStyle>
            <a:lvl1pPr marL="0" indent="0">
              <a:buFontTx/>
              <a:buNone/>
              <a:defRPr sz="2100">
                <a:solidFill>
                  <a:schemeClr val="accent2"/>
                </a:solidFill>
              </a:defRPr>
            </a:lvl1pPr>
          </a:lstStyle>
          <a:p>
            <a:pPr lvl="0"/>
            <a:r>
              <a:rPr lang="en-US" dirty="0" smtClean="0"/>
              <a:t>Click To Add Subtitle</a:t>
            </a:r>
            <a:endParaRPr lang="en-US" dirty="0"/>
          </a:p>
        </p:txBody>
      </p:sp>
      <p:sp>
        <p:nvSpPr>
          <p:cNvPr id="5" name="Heading"/>
          <p:cNvSpPr>
            <a:spLocks noGrp="1"/>
          </p:cNvSpPr>
          <p:nvPr>
            <p:ph type="body" sz="quarter" idx="13" hasCustomPrompt="1"/>
          </p:nvPr>
        </p:nvSpPr>
        <p:spPr>
          <a:xfrm>
            <a:off x="433845" y="1143000"/>
            <a:ext cx="8271775" cy="574532"/>
          </a:xfrm>
        </p:spPr>
        <p:txBody>
          <a:bodyPr anchor="ctr"/>
          <a:lstStyle>
            <a:lvl1pPr marL="0" indent="0">
              <a:spcBef>
                <a:spcPts val="600"/>
              </a:spcBef>
              <a:buFontTx/>
              <a:buNone/>
              <a:defRPr b="1">
                <a:solidFill>
                  <a:srgbClr val="002C77"/>
                </a:solidFill>
              </a:defRPr>
            </a:lvl1pPr>
          </a:lstStyle>
          <a:p>
            <a:pPr lvl="0"/>
            <a:r>
              <a:rPr lang="en-US" dirty="0" smtClean="0"/>
              <a:t>Click to add heading</a:t>
            </a:r>
            <a:endParaRPr lang="en-US"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8" name="Text Placeholder 7"/>
          <p:cNvSpPr>
            <a:spLocks noGrp="1"/>
          </p:cNvSpPr>
          <p:nvPr>
            <p:ph type="body" sz="quarter" idx="12" hasCustomPrompt="1"/>
          </p:nvPr>
        </p:nvSpPr>
        <p:spPr>
          <a:xfrm>
            <a:off x="436869" y="694944"/>
            <a:ext cx="8282356" cy="304800"/>
          </a:xfrm>
        </p:spPr>
        <p:txBody>
          <a:bodyPr/>
          <a:lstStyle>
            <a:lvl1pPr marL="0" indent="0">
              <a:buFontTx/>
              <a:buNone/>
              <a:defRPr sz="2100">
                <a:solidFill>
                  <a:schemeClr val="accent2"/>
                </a:solidFill>
              </a:defRPr>
            </a:lvl1pPr>
          </a:lstStyle>
          <a:p>
            <a:pPr lvl="0"/>
            <a:r>
              <a:rPr lang="en-US" dirty="0" smtClean="0"/>
              <a:t>Click To Add Subtitle</a:t>
            </a:r>
            <a:endParaRPr lang="en-US" dirty="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70186" y="1219030"/>
            <a:ext cx="6253304" cy="1997998"/>
          </a:xfrm>
        </p:spPr>
        <p:txBody>
          <a:bodyPr anchor="ctr"/>
          <a:lstStyle>
            <a:lvl1pPr algn="l">
              <a:defRPr sz="4000" b="0" cap="all"/>
            </a:lvl1pPr>
          </a:lstStyle>
          <a:p>
            <a:r>
              <a:rPr lang="en-US" dirty="0" smtClean="0"/>
              <a:t>Click to Add Section Header TEXT</a:t>
            </a:r>
            <a:endParaRPr lang="en-US" dirty="0"/>
          </a:p>
        </p:txBody>
      </p:sp>
      <p:cxnSp>
        <p:nvCxnSpPr>
          <p:cNvPr id="9" name="Straight Connector 8"/>
          <p:cNvCxnSpPr/>
          <p:nvPr/>
        </p:nvCxnSpPr>
        <p:spPr bwMode="auto">
          <a:xfrm flipH="1" flipV="1">
            <a:off x="1531269" y="1226297"/>
            <a:ext cx="0" cy="2190750"/>
          </a:xfrm>
          <a:prstGeom prst="line">
            <a:avLst/>
          </a:prstGeom>
          <a:noFill/>
          <a:ln w="57150" cap="flat" cmpd="sng" algn="ctr">
            <a:solidFill>
              <a:schemeClr val="accent6">
                <a:lumMod val="60000"/>
                <a:lumOff val="40000"/>
              </a:schemeClr>
            </a:solidFill>
            <a:prstDash val="solid"/>
            <a:round/>
            <a:headEnd type="oval" w="med" len="med"/>
            <a:tailEnd type="oval" w="med" len="med"/>
          </a:ln>
          <a:effectLst/>
        </p:spPr>
      </p:cxnSp>
      <p:cxnSp>
        <p:nvCxnSpPr>
          <p:cNvPr id="12" name="Straight Connector 11"/>
          <p:cNvCxnSpPr/>
          <p:nvPr/>
        </p:nvCxnSpPr>
        <p:spPr bwMode="auto">
          <a:xfrm flipH="1" flipV="1">
            <a:off x="7774467" y="3409946"/>
            <a:ext cx="0" cy="2190750"/>
          </a:xfrm>
          <a:prstGeom prst="line">
            <a:avLst/>
          </a:prstGeom>
          <a:noFill/>
          <a:ln w="57150" cap="flat" cmpd="sng" algn="ctr">
            <a:solidFill>
              <a:schemeClr val="accent6">
                <a:lumMod val="60000"/>
                <a:lumOff val="40000"/>
              </a:schemeClr>
            </a:solidFill>
            <a:prstDash val="solid"/>
            <a:round/>
            <a:headEnd type="oval" w="med" len="med"/>
            <a:tailEnd type="oval" w="med" len="med"/>
          </a:ln>
          <a:effectLst/>
        </p:spPr>
      </p:cxnSp>
      <p:cxnSp>
        <p:nvCxnSpPr>
          <p:cNvPr id="7" name="Straight Connector 6"/>
          <p:cNvCxnSpPr/>
          <p:nvPr/>
        </p:nvCxnSpPr>
        <p:spPr bwMode="auto">
          <a:xfrm>
            <a:off x="1541888" y="3409950"/>
            <a:ext cx="6231041" cy="0"/>
          </a:xfrm>
          <a:prstGeom prst="line">
            <a:avLst/>
          </a:prstGeom>
          <a:noFill/>
          <a:ln w="57150" cap="flat" cmpd="sng" algn="ctr">
            <a:solidFill>
              <a:schemeClr val="accent6">
                <a:lumMod val="60000"/>
                <a:lumOff val="40000"/>
              </a:schemeClr>
            </a:solidFill>
            <a:prstDash val="solid"/>
            <a:round/>
            <a:headEnd type="oval" w="med" len="med"/>
            <a:tailEnd type="oval" w="med" len="med"/>
          </a:ln>
          <a:effectLst/>
        </p:spPr>
      </p:cxnSp>
      <p:sp>
        <p:nvSpPr>
          <p:cNvPr id="15" name="Text Placeholder 14"/>
          <p:cNvSpPr>
            <a:spLocks noGrp="1"/>
          </p:cNvSpPr>
          <p:nvPr>
            <p:ph type="body" sz="quarter" idx="10" hasCustomPrompt="1"/>
          </p:nvPr>
        </p:nvSpPr>
        <p:spPr>
          <a:xfrm>
            <a:off x="1677937" y="3600450"/>
            <a:ext cx="5877314" cy="1828800"/>
          </a:xfrm>
        </p:spPr>
        <p:txBody>
          <a:bodyPr anchor="ctr"/>
          <a:lstStyle>
            <a:lvl1pPr marL="0" indent="0">
              <a:buNone/>
              <a:defRPr sz="1800">
                <a:solidFill>
                  <a:schemeClr val="accent2"/>
                </a:solidFill>
              </a:defRPr>
            </a:lvl1pPr>
            <a:lvl2pPr>
              <a:buNone/>
              <a:defRPr/>
            </a:lvl2pPr>
            <a:lvl3pPr>
              <a:buNone/>
              <a:defRPr/>
            </a:lvl3pPr>
            <a:lvl4pPr>
              <a:buNone/>
              <a:defRPr/>
            </a:lvl4pPr>
            <a:lvl5pPr>
              <a:buNone/>
              <a:defRPr/>
            </a:lvl5pPr>
          </a:lstStyle>
          <a:p>
            <a:pPr lvl="0"/>
            <a:r>
              <a:rPr lang="en-US" dirty="0" smtClean="0"/>
              <a:t>Click to add section sub header text</a:t>
            </a: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3845" y="382589"/>
            <a:ext cx="8271775" cy="312737"/>
          </a:xfrm>
        </p:spPr>
        <p:txBody>
          <a:bodyPr/>
          <a:lstStyle>
            <a:lvl1pPr>
              <a:defRPr/>
            </a:lvl1pPr>
          </a:lstStyle>
          <a:p>
            <a:r>
              <a:rPr lang="en-US" dirty="0" smtClean="0"/>
              <a:t>Click To Add Title</a:t>
            </a:r>
            <a:endParaRPr lang="en-US" dirty="0"/>
          </a:p>
        </p:txBody>
      </p:sp>
      <p:sp>
        <p:nvSpPr>
          <p:cNvPr id="4" name="Subtitle"/>
          <p:cNvSpPr>
            <a:spLocks noGrp="1"/>
          </p:cNvSpPr>
          <p:nvPr>
            <p:ph type="body" sz="quarter" idx="10" hasCustomPrompt="1"/>
          </p:nvPr>
        </p:nvSpPr>
        <p:spPr>
          <a:xfrm>
            <a:off x="433845" y="694944"/>
            <a:ext cx="8271775" cy="320040"/>
          </a:xfrm>
        </p:spPr>
        <p:txBody>
          <a:bodyPr tIns="0" bIns="45720"/>
          <a:lstStyle>
            <a:lvl1pPr marL="0" indent="0">
              <a:buFontTx/>
              <a:buNone/>
              <a:defRPr sz="2100">
                <a:solidFill>
                  <a:srgbClr val="00A8C8"/>
                </a:solidFill>
              </a:defRPr>
            </a:lvl1pPr>
          </a:lstStyle>
          <a:p>
            <a:pPr lvl="0"/>
            <a:r>
              <a:rPr lang="en-US" dirty="0" smtClean="0"/>
              <a:t>Click To Add Sub Title</a:t>
            </a:r>
            <a:endParaRPr lang="en-US" dirty="0"/>
          </a:p>
        </p:txBody>
      </p:sp>
      <p:sp>
        <p:nvSpPr>
          <p:cNvPr id="6" name="Content Placeholder 5"/>
          <p:cNvSpPr>
            <a:spLocks noGrp="1"/>
          </p:cNvSpPr>
          <p:nvPr>
            <p:ph sz="quarter" idx="11" hasCustomPrompt="1"/>
          </p:nvPr>
        </p:nvSpPr>
        <p:spPr>
          <a:xfrm>
            <a:off x="433846" y="1143001"/>
            <a:ext cx="4066230" cy="5135563"/>
          </a:xfrm>
        </p:spPr>
        <p:txBody>
          <a:bodyPr/>
          <a:lstStyle>
            <a:lvl1pPr>
              <a:defRPr/>
            </a:lvl1pPr>
          </a:lstStyle>
          <a:p>
            <a:pPr lvl="0"/>
            <a:r>
              <a:rPr lang="en-US" dirty="0" smtClean="0"/>
              <a:t>Click to add bullets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2" hasCustomPrompt="1"/>
          </p:nvPr>
        </p:nvSpPr>
        <p:spPr>
          <a:xfrm>
            <a:off x="4640901" y="1143001"/>
            <a:ext cx="4066230" cy="5135563"/>
          </a:xfrm>
        </p:spPr>
        <p:txBody>
          <a:bodyPr/>
          <a:lstStyle>
            <a:lvl1pPr>
              <a:defRPr/>
            </a:lvl1pPr>
          </a:lstStyle>
          <a:p>
            <a:pPr lvl="0"/>
            <a:r>
              <a:rPr lang="en-US" dirty="0" smtClean="0"/>
              <a:t>Click to add bullets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with column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3845" y="382588"/>
            <a:ext cx="8271775" cy="303212"/>
          </a:xfrm>
        </p:spPr>
        <p:txBody>
          <a:bodyPr tIns="45720" bIns="45720"/>
          <a:lstStyle/>
          <a:p>
            <a:pPr lvl="0"/>
            <a:r>
              <a:rPr lang="en-US" dirty="0" smtClean="0"/>
              <a:t>Click To Add Title</a:t>
            </a:r>
            <a:endParaRPr lang="en-US" dirty="0"/>
          </a:p>
        </p:txBody>
      </p:sp>
      <p:sp>
        <p:nvSpPr>
          <p:cNvPr id="4" name="Subtitle"/>
          <p:cNvSpPr>
            <a:spLocks noGrp="1"/>
          </p:cNvSpPr>
          <p:nvPr>
            <p:ph type="body" sz="quarter" idx="10" hasCustomPrompt="1"/>
          </p:nvPr>
        </p:nvSpPr>
        <p:spPr>
          <a:xfrm>
            <a:off x="433845" y="694944"/>
            <a:ext cx="8271775" cy="320040"/>
          </a:xfrm>
        </p:spPr>
        <p:txBody>
          <a:bodyPr tIns="0" bIns="45720"/>
          <a:lstStyle>
            <a:lvl1pPr marL="0" indent="0">
              <a:buFontTx/>
              <a:buNone/>
              <a:defRPr sz="2100">
                <a:solidFill>
                  <a:srgbClr val="00A8C8"/>
                </a:solidFill>
              </a:defRPr>
            </a:lvl1pPr>
          </a:lstStyle>
          <a:p>
            <a:pPr lvl="0"/>
            <a:r>
              <a:rPr lang="en-US" dirty="0" smtClean="0"/>
              <a:t>Click To Add Sub Title</a:t>
            </a:r>
            <a:endParaRPr lang="en-US" dirty="0"/>
          </a:p>
        </p:txBody>
      </p:sp>
      <p:sp>
        <p:nvSpPr>
          <p:cNvPr id="6" name="Column Heading L"/>
          <p:cNvSpPr>
            <a:spLocks noGrp="1"/>
          </p:cNvSpPr>
          <p:nvPr>
            <p:ph type="body" sz="quarter" idx="11" hasCustomPrompt="1"/>
          </p:nvPr>
        </p:nvSpPr>
        <p:spPr>
          <a:xfrm>
            <a:off x="433846" y="1145946"/>
            <a:ext cx="4066230" cy="548640"/>
          </a:xfrm>
        </p:spPr>
        <p:txBody>
          <a:bodyPr anchor="ctr"/>
          <a:lstStyle>
            <a:lvl1pPr marL="0" indent="0">
              <a:buFontTx/>
              <a:buNone/>
              <a:defRPr sz="1400" b="1"/>
            </a:lvl1pPr>
          </a:lstStyle>
          <a:p>
            <a:pPr lvl="0"/>
            <a:r>
              <a:rPr lang="en-US" dirty="0" smtClean="0"/>
              <a:t>Click to add column heading</a:t>
            </a:r>
            <a:endParaRPr lang="en-US" dirty="0"/>
          </a:p>
        </p:txBody>
      </p:sp>
      <p:sp>
        <p:nvSpPr>
          <p:cNvPr id="8" name="Column Heading R"/>
          <p:cNvSpPr>
            <a:spLocks noGrp="1"/>
          </p:cNvSpPr>
          <p:nvPr>
            <p:ph type="body" sz="quarter" idx="12" hasCustomPrompt="1"/>
          </p:nvPr>
        </p:nvSpPr>
        <p:spPr>
          <a:xfrm>
            <a:off x="4640901" y="1145946"/>
            <a:ext cx="4066230" cy="548640"/>
          </a:xfrm>
        </p:spPr>
        <p:txBody>
          <a:bodyPr anchor="ctr"/>
          <a:lstStyle>
            <a:lvl1pPr marL="0" marR="0" indent="0" algn="l" defTabSz="914400" rtl="0" eaLnBrk="1" fontAlgn="base" latinLnBrk="0" hangingPunct="1">
              <a:lnSpc>
                <a:spcPct val="90000"/>
              </a:lnSpc>
              <a:spcBef>
                <a:spcPts val="1440"/>
              </a:spcBef>
              <a:spcAft>
                <a:spcPct val="0"/>
              </a:spcAft>
              <a:buClrTx/>
              <a:buSzTx/>
              <a:buFontTx/>
              <a:buNone/>
              <a:tabLst/>
              <a:defRPr sz="1400" b="1"/>
            </a:lvl1pPr>
          </a:lstStyle>
          <a:p>
            <a:pPr marL="0" marR="0" lvl="0" indent="0" algn="l" defTabSz="914400" rtl="0" eaLnBrk="1" fontAlgn="base" latinLnBrk="0" hangingPunct="1">
              <a:lnSpc>
                <a:spcPct val="100000"/>
              </a:lnSpc>
              <a:spcBef>
                <a:spcPts val="1440"/>
              </a:spcBef>
              <a:spcAft>
                <a:spcPct val="0"/>
              </a:spcAft>
              <a:buClrTx/>
              <a:buSzTx/>
              <a:buFontTx/>
              <a:buNone/>
              <a:tabLst/>
              <a:defRPr/>
            </a:pPr>
            <a:r>
              <a:rPr lang="en-US" dirty="0" smtClean="0"/>
              <a:t>Click to add column heading</a:t>
            </a:r>
          </a:p>
        </p:txBody>
      </p:sp>
      <p:sp>
        <p:nvSpPr>
          <p:cNvPr id="10" name="Content Placeholder 9"/>
          <p:cNvSpPr>
            <a:spLocks noGrp="1"/>
          </p:cNvSpPr>
          <p:nvPr>
            <p:ph sz="quarter" idx="13" hasCustomPrompt="1"/>
          </p:nvPr>
        </p:nvSpPr>
        <p:spPr>
          <a:xfrm>
            <a:off x="433846" y="1695797"/>
            <a:ext cx="4066230" cy="4582767"/>
          </a:xfrm>
        </p:spPr>
        <p:txBody>
          <a:bodyPr/>
          <a:lstStyle>
            <a:lvl1pPr>
              <a:defRPr sz="1400"/>
            </a:lvl1pPr>
            <a:lvl2pPr>
              <a:defRPr sz="1200"/>
            </a:lvl2pPr>
            <a:lvl3pPr>
              <a:defRPr sz="1200"/>
            </a:lvl3pPr>
            <a:lvl4pPr>
              <a:defRPr sz="1200"/>
            </a:lvl4pPr>
            <a:lvl5pPr>
              <a:defRPr sz="1200"/>
            </a:lvl5pPr>
          </a:lstStyle>
          <a:p>
            <a:pPr lvl="0"/>
            <a:r>
              <a:rPr lang="en-US" dirty="0" smtClean="0"/>
              <a:t>Click to add bullets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1"/>
          <p:cNvSpPr>
            <a:spLocks noGrp="1"/>
          </p:cNvSpPr>
          <p:nvPr>
            <p:ph sz="quarter" idx="14" hasCustomPrompt="1"/>
          </p:nvPr>
        </p:nvSpPr>
        <p:spPr>
          <a:xfrm>
            <a:off x="4640901" y="1695797"/>
            <a:ext cx="4066230" cy="4582767"/>
          </a:xfrm>
        </p:spPr>
        <p:txBody>
          <a:bodyPr/>
          <a:lstStyle>
            <a:lvl1pPr>
              <a:defRPr sz="1400"/>
            </a:lvl1pPr>
            <a:lvl2pPr>
              <a:defRPr sz="1200"/>
            </a:lvl2pPr>
            <a:lvl3pPr>
              <a:defRPr sz="1200"/>
            </a:lvl3pPr>
            <a:lvl4pPr>
              <a:defRPr sz="1200"/>
            </a:lvl4pPr>
            <a:lvl5pPr>
              <a:defRPr sz="1200"/>
            </a:lvl5pPr>
          </a:lstStyle>
          <a:p>
            <a:pPr lvl="0"/>
            <a:r>
              <a:rPr lang="en-US" dirty="0" smtClean="0"/>
              <a:t>Click to add bullets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with heading, column 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3845" y="382589"/>
            <a:ext cx="8271775" cy="312737"/>
          </a:xfrm>
        </p:spPr>
        <p:txBody>
          <a:bodyPr tIns="45720" bIns="45720"/>
          <a:lstStyle/>
          <a:p>
            <a:pPr lvl="0"/>
            <a:r>
              <a:rPr lang="en-US" dirty="0" smtClean="0"/>
              <a:t>Click To Add Title</a:t>
            </a:r>
            <a:endParaRPr lang="en-US" dirty="0"/>
          </a:p>
        </p:txBody>
      </p:sp>
      <p:sp>
        <p:nvSpPr>
          <p:cNvPr id="4" name="Subtitle"/>
          <p:cNvSpPr>
            <a:spLocks noGrp="1"/>
          </p:cNvSpPr>
          <p:nvPr>
            <p:ph type="body" sz="quarter" idx="10" hasCustomPrompt="1"/>
          </p:nvPr>
        </p:nvSpPr>
        <p:spPr>
          <a:xfrm>
            <a:off x="433845" y="694944"/>
            <a:ext cx="8271775" cy="320040"/>
          </a:xfrm>
        </p:spPr>
        <p:txBody>
          <a:bodyPr tIns="0" bIns="45720"/>
          <a:lstStyle>
            <a:lvl1pPr marL="0" indent="0">
              <a:buFontTx/>
              <a:buNone/>
              <a:defRPr sz="2100">
                <a:solidFill>
                  <a:srgbClr val="00A8C8"/>
                </a:solidFill>
              </a:defRPr>
            </a:lvl1pPr>
          </a:lstStyle>
          <a:p>
            <a:pPr lvl="0"/>
            <a:r>
              <a:rPr lang="en-US" dirty="0" smtClean="0"/>
              <a:t>Click To Add Sub Title</a:t>
            </a:r>
            <a:endParaRPr lang="en-US" dirty="0"/>
          </a:p>
        </p:txBody>
      </p:sp>
      <p:sp>
        <p:nvSpPr>
          <p:cNvPr id="6" name="Heading"/>
          <p:cNvSpPr>
            <a:spLocks noGrp="1"/>
          </p:cNvSpPr>
          <p:nvPr>
            <p:ph type="body" sz="quarter" idx="11" hasCustomPrompt="1"/>
          </p:nvPr>
        </p:nvSpPr>
        <p:spPr>
          <a:xfrm>
            <a:off x="433845" y="1142172"/>
            <a:ext cx="8271775" cy="685800"/>
          </a:xfrm>
        </p:spPr>
        <p:txBody>
          <a:bodyPr anchor="ctr"/>
          <a:lstStyle>
            <a:lvl1pPr marL="0" indent="0">
              <a:buFontTx/>
              <a:buNone/>
              <a:defRPr b="1">
                <a:solidFill>
                  <a:srgbClr val="002C77"/>
                </a:solidFill>
              </a:defRPr>
            </a:lvl1pPr>
          </a:lstStyle>
          <a:p>
            <a:pPr lvl="0"/>
            <a:r>
              <a:rPr lang="en-US" dirty="0" smtClean="0"/>
              <a:t>Click to add heading</a:t>
            </a:r>
            <a:endParaRPr lang="en-US" dirty="0"/>
          </a:p>
        </p:txBody>
      </p:sp>
      <p:sp>
        <p:nvSpPr>
          <p:cNvPr id="8" name="Column Heading L"/>
          <p:cNvSpPr>
            <a:spLocks noGrp="1"/>
          </p:cNvSpPr>
          <p:nvPr>
            <p:ph type="body" sz="quarter" idx="12" hasCustomPrompt="1"/>
          </p:nvPr>
        </p:nvSpPr>
        <p:spPr>
          <a:xfrm>
            <a:off x="433846" y="1840749"/>
            <a:ext cx="4066230" cy="365760"/>
          </a:xfrm>
        </p:spPr>
        <p:txBody>
          <a:bodyPr anchor="ctr"/>
          <a:lstStyle>
            <a:lvl1pPr marL="0" indent="0">
              <a:buFontTx/>
              <a:buNone/>
              <a:defRPr sz="1400" b="1" baseline="0"/>
            </a:lvl1pPr>
          </a:lstStyle>
          <a:p>
            <a:pPr lvl="0"/>
            <a:r>
              <a:rPr lang="en-US" dirty="0" smtClean="0"/>
              <a:t>Click to add column heading</a:t>
            </a:r>
            <a:endParaRPr lang="en-US" dirty="0"/>
          </a:p>
        </p:txBody>
      </p:sp>
      <p:sp>
        <p:nvSpPr>
          <p:cNvPr id="10" name="Column Heading R"/>
          <p:cNvSpPr>
            <a:spLocks noGrp="1"/>
          </p:cNvSpPr>
          <p:nvPr>
            <p:ph type="body" sz="quarter" idx="13" hasCustomPrompt="1"/>
          </p:nvPr>
        </p:nvSpPr>
        <p:spPr>
          <a:xfrm>
            <a:off x="4640900" y="1838844"/>
            <a:ext cx="4066230" cy="365760"/>
          </a:xfrm>
        </p:spPr>
        <p:txBody>
          <a:bodyPr anchor="ctr"/>
          <a:lstStyle>
            <a:lvl1pPr marL="0" indent="0">
              <a:buFontTx/>
              <a:buNone/>
              <a:defRPr sz="1400" b="1"/>
            </a:lvl1pPr>
          </a:lstStyle>
          <a:p>
            <a:pPr lvl="0"/>
            <a:r>
              <a:rPr lang="en-US" dirty="0" smtClean="0"/>
              <a:t>Click to add column heading</a:t>
            </a:r>
            <a:endParaRPr lang="en-US" dirty="0"/>
          </a:p>
        </p:txBody>
      </p:sp>
      <p:sp>
        <p:nvSpPr>
          <p:cNvPr id="12" name="Content Placeholder 11"/>
          <p:cNvSpPr>
            <a:spLocks noGrp="1"/>
          </p:cNvSpPr>
          <p:nvPr>
            <p:ph sz="quarter" idx="14" hasCustomPrompt="1"/>
          </p:nvPr>
        </p:nvSpPr>
        <p:spPr>
          <a:xfrm>
            <a:off x="433846" y="2211185"/>
            <a:ext cx="4066230" cy="4067378"/>
          </a:xfrm>
        </p:spPr>
        <p:txBody>
          <a:bodyPr/>
          <a:lstStyle>
            <a:lvl1pPr>
              <a:defRPr sz="1400"/>
            </a:lvl1pPr>
            <a:lvl2pPr>
              <a:defRPr sz="1200"/>
            </a:lvl2pPr>
            <a:lvl3pPr>
              <a:defRPr sz="1200"/>
            </a:lvl3pPr>
            <a:lvl4pPr>
              <a:defRPr sz="1200"/>
            </a:lvl4pPr>
            <a:lvl5pPr>
              <a:defRPr sz="1200"/>
            </a:lvl5pPr>
          </a:lstStyle>
          <a:p>
            <a:pPr lvl="0"/>
            <a:r>
              <a:rPr lang="en-US" dirty="0" smtClean="0"/>
              <a:t>Click to add bullets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15" hasCustomPrompt="1"/>
          </p:nvPr>
        </p:nvSpPr>
        <p:spPr>
          <a:xfrm>
            <a:off x="4640901" y="2211185"/>
            <a:ext cx="4066230" cy="4067378"/>
          </a:xfrm>
        </p:spPr>
        <p:txBody>
          <a:bodyPr/>
          <a:lstStyle>
            <a:lvl1pPr>
              <a:defRPr sz="1400"/>
            </a:lvl1pPr>
            <a:lvl2pPr>
              <a:defRPr sz="1200"/>
            </a:lvl2pPr>
            <a:lvl3pPr>
              <a:defRPr sz="1200"/>
            </a:lvl3pPr>
            <a:lvl4pPr>
              <a:defRPr sz="1200"/>
            </a:lvl4pPr>
            <a:lvl5pPr>
              <a:defRPr sz="1200"/>
            </a:lvl5pPr>
          </a:lstStyle>
          <a:p>
            <a:pPr lvl="0"/>
            <a:r>
              <a:rPr lang="en-US" dirty="0" smtClean="0"/>
              <a:t>Click to add bullets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049008" y="4895851"/>
            <a:ext cx="5670216" cy="481012"/>
          </a:xfrm>
          <a:prstGeom prst="rect">
            <a:avLst/>
          </a:prstGeom>
        </p:spPr>
        <p:txBody>
          <a:bodyPr/>
          <a:lstStyle>
            <a:lvl1pPr marL="0" indent="0" algn="l" rtl="0" eaLnBrk="1" fontAlgn="base" hangingPunct="1">
              <a:lnSpc>
                <a:spcPct val="95000"/>
              </a:lnSpc>
              <a:spcBef>
                <a:spcPts val="1440"/>
              </a:spcBef>
              <a:spcAft>
                <a:spcPct val="0"/>
              </a:spcAft>
              <a:buNone/>
              <a:defRPr lang="en-US" sz="2900" dirty="0">
                <a:solidFill>
                  <a:schemeClr val="accent5"/>
                </a:solidFill>
                <a:latin typeface="+mn-lt"/>
                <a:ea typeface="+mn-ea"/>
                <a:cs typeface="+mn-cs"/>
              </a:defRPr>
            </a:lvl1pPr>
          </a:lstStyle>
          <a:p>
            <a:r>
              <a:rPr lang="en-US" dirty="0" smtClean="0"/>
              <a:t>Click to Add Presentation Title</a:t>
            </a:r>
            <a:endParaRPr lang="en-US" dirty="0"/>
          </a:p>
        </p:txBody>
      </p:sp>
      <p:pic>
        <p:nvPicPr>
          <p:cNvPr id="19" name="MMA logo" descr="MMA_WSTD_Blue"/>
          <p:cNvPicPr>
            <a:picLocks noChangeAspect="1"/>
          </p:cNvPicPr>
          <p:nvPr/>
        </p:nvPicPr>
        <p:blipFill>
          <a:blip r:embed="rId2" cstate="print"/>
          <a:stretch>
            <a:fillRect/>
          </a:stretch>
        </p:blipFill>
        <p:spPr bwMode="auto">
          <a:xfrm>
            <a:off x="435357" y="454121"/>
            <a:ext cx="1416723" cy="824865"/>
          </a:xfrm>
          <a:prstGeom prst="rect">
            <a:avLst/>
          </a:prstGeom>
          <a:noFill/>
          <a:ln w="9525">
            <a:noFill/>
            <a:miter lim="800000"/>
            <a:headEnd/>
            <a:tailEnd/>
          </a:ln>
        </p:spPr>
      </p:pic>
      <p:pic>
        <p:nvPicPr>
          <p:cNvPr id="20" name="Picture 19" descr="Market Link Logo Color.eps"/>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676515" y="2544620"/>
            <a:ext cx="6175249" cy="2370279"/>
          </a:xfrm>
          <a:prstGeom prst="rect">
            <a:avLst/>
          </a:prstGeom>
        </p:spPr>
      </p:pic>
      <p:pic>
        <p:nvPicPr>
          <p:cNvPr id="21" name="tag" descr="MMA_WTAG_Blue"/>
          <p:cNvPicPr>
            <a:picLocks noChangeAspect="1"/>
          </p:cNvPicPr>
          <p:nvPr/>
        </p:nvPicPr>
        <p:blipFill>
          <a:blip r:embed="rId4" cstate="print"/>
          <a:srcRect/>
          <a:stretch>
            <a:fillRect/>
          </a:stretch>
        </p:blipFill>
        <p:spPr bwMode="auto">
          <a:xfrm>
            <a:off x="436082" y="6538642"/>
            <a:ext cx="1687947" cy="133868"/>
          </a:xfrm>
          <a:prstGeom prst="rect">
            <a:avLst/>
          </a:prstGeom>
          <a:noFill/>
          <a:ln w="9525">
            <a:noFill/>
            <a:miter lim="800000"/>
            <a:headEnd/>
            <a:tailEnd/>
          </a:ln>
        </p:spPr>
      </p:pic>
      <p:sp>
        <p:nvSpPr>
          <p:cNvPr id="22" name="Text Placeholder 14"/>
          <p:cNvSpPr>
            <a:spLocks noGrp="1"/>
          </p:cNvSpPr>
          <p:nvPr>
            <p:ph type="body" sz="quarter" idx="10" hasCustomPrompt="1"/>
          </p:nvPr>
        </p:nvSpPr>
        <p:spPr>
          <a:xfrm>
            <a:off x="5925687" y="5791200"/>
            <a:ext cx="2793538" cy="419100"/>
          </a:xfrm>
          <a:prstGeom prst="rect">
            <a:avLst/>
          </a:prstGeom>
        </p:spPr>
        <p:txBody>
          <a:bodyPr lIns="0" tIns="0" rIns="0" bIns="0"/>
          <a:lstStyle>
            <a:lvl1pPr marL="0" indent="0" algn="r">
              <a:buNone/>
              <a:defRPr sz="1800" baseline="0">
                <a:solidFill>
                  <a:srgbClr val="00A8C8"/>
                </a:solidFill>
              </a:defRPr>
            </a:lvl1pPr>
          </a:lstStyle>
          <a:p>
            <a:pPr lvl="0"/>
            <a:r>
              <a:rPr lang="en-US" dirty="0" smtClean="0"/>
              <a:t>Click to Add Date</a:t>
            </a:r>
            <a:endParaRPr lang="en-US" dirty="0"/>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 With Two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2"/>
          <p:cNvSpPr/>
          <p:nvPr/>
        </p:nvSpPr>
        <p:spPr bwMode="auto">
          <a:xfrm>
            <a:off x="0" y="1349375"/>
            <a:ext cx="6560853" cy="936625"/>
          </a:xfrm>
          <a:prstGeom prst="rect">
            <a:avLst/>
          </a:prstGeom>
          <a:solidFill>
            <a:schemeClr val="bg1">
              <a:lumMod val="8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1" i="0" u="none" strike="noStrike" cap="none" normalizeH="0" baseline="0" dirty="0" smtClean="0">
              <a:ln>
                <a:noFill/>
              </a:ln>
              <a:solidFill>
                <a:schemeClr val="bg1"/>
              </a:solidFill>
              <a:effectLst/>
              <a:latin typeface="Arial" charset="0"/>
            </a:endParaRPr>
          </a:p>
        </p:txBody>
      </p:sp>
      <p:sp>
        <p:nvSpPr>
          <p:cNvPr id="4" name="Rectangle 3"/>
          <p:cNvSpPr/>
          <p:nvPr/>
        </p:nvSpPr>
        <p:spPr bwMode="auto">
          <a:xfrm>
            <a:off x="0" y="2533651"/>
            <a:ext cx="6560853" cy="936625"/>
          </a:xfrm>
          <a:prstGeom prst="rect">
            <a:avLst/>
          </a:prstGeom>
          <a:solidFill>
            <a:schemeClr val="bg1">
              <a:lumMod val="8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1" i="0" u="none" strike="noStrike" cap="none" normalizeH="0" baseline="0" dirty="0" smtClean="0">
              <a:ln>
                <a:noFill/>
              </a:ln>
              <a:solidFill>
                <a:schemeClr val="bg1"/>
              </a:solidFill>
              <a:effectLst/>
              <a:latin typeface="Arial" charset="0"/>
            </a:endParaRPr>
          </a:p>
        </p:txBody>
      </p:sp>
      <p:sp>
        <p:nvSpPr>
          <p:cNvPr id="5" name="Rectangle 4"/>
          <p:cNvSpPr/>
          <p:nvPr/>
        </p:nvSpPr>
        <p:spPr bwMode="auto">
          <a:xfrm>
            <a:off x="-1" y="1327151"/>
            <a:ext cx="408163" cy="936625"/>
          </a:xfrm>
          <a:prstGeom prst="rect">
            <a:avLst/>
          </a:prstGeom>
          <a:solidFill>
            <a:srgbClr val="B9BF33"/>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1" i="0" u="none" strike="noStrike" cap="none" normalizeH="0" baseline="0" dirty="0" smtClean="0">
              <a:ln>
                <a:noFill/>
              </a:ln>
              <a:solidFill>
                <a:schemeClr val="bg1"/>
              </a:solidFill>
              <a:effectLst/>
              <a:latin typeface="Arial" charset="0"/>
            </a:endParaRPr>
          </a:p>
        </p:txBody>
      </p:sp>
      <p:sp>
        <p:nvSpPr>
          <p:cNvPr id="6" name="Rectangle 5"/>
          <p:cNvSpPr/>
          <p:nvPr/>
        </p:nvSpPr>
        <p:spPr bwMode="auto">
          <a:xfrm>
            <a:off x="-1" y="2511426"/>
            <a:ext cx="408163" cy="936625"/>
          </a:xfrm>
          <a:prstGeom prst="rect">
            <a:avLst/>
          </a:prstGeom>
          <a:solidFill>
            <a:srgbClr val="EE7619"/>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1" i="0" u="none" strike="noStrike" cap="none" normalizeH="0" baseline="0" dirty="0" smtClean="0">
              <a:ln>
                <a:noFill/>
              </a:ln>
              <a:solidFill>
                <a:schemeClr val="bg1"/>
              </a:solidFill>
              <a:effectLst/>
              <a:latin typeface="Arial" charset="0"/>
            </a:endParaRPr>
          </a:p>
        </p:txBody>
      </p:sp>
      <p:sp>
        <p:nvSpPr>
          <p:cNvPr id="7" name="Text Placeholder 4"/>
          <p:cNvSpPr>
            <a:spLocks noGrp="1"/>
          </p:cNvSpPr>
          <p:nvPr>
            <p:ph type="body" sz="quarter" idx="13" hasCustomPrompt="1"/>
          </p:nvPr>
        </p:nvSpPr>
        <p:spPr>
          <a:xfrm>
            <a:off x="1216882" y="1638300"/>
            <a:ext cx="5301373" cy="342900"/>
          </a:xfrm>
          <a:prstGeom prst="rect">
            <a:avLst/>
          </a:prstGeom>
        </p:spPr>
        <p:txBody>
          <a:bodyPr lIns="0" tIns="0" rIns="0" bIns="0"/>
          <a:lstStyle>
            <a:lvl1pPr marL="0" indent="0">
              <a:buNone/>
              <a:defRPr lang="en-US" sz="2400" kern="1200" dirty="0" smtClean="0">
                <a:solidFill>
                  <a:schemeClr val="tx1"/>
                </a:solidFill>
                <a:latin typeface="Arial"/>
                <a:ea typeface="MS PGothic" pitchFamily="34" charset="-128"/>
                <a:cs typeface="Arial"/>
              </a:defRPr>
            </a:lvl1pPr>
            <a:lvl2pPr marL="200025" indent="-200025">
              <a:buFont typeface="Arial" panose="020B0604020202020204" pitchFamily="34" charset="0"/>
              <a:buChar char="•"/>
              <a:defRPr sz="1600" baseline="0"/>
            </a:lvl2pPr>
          </a:lstStyle>
          <a:p>
            <a:pPr marL="0" lvl="0" indent="0" algn="l" rtl="0" eaLnBrk="1" fontAlgn="base" hangingPunct="1">
              <a:lnSpc>
                <a:spcPct val="95000"/>
              </a:lnSpc>
              <a:spcBef>
                <a:spcPts val="1440"/>
              </a:spcBef>
              <a:spcAft>
                <a:spcPct val="0"/>
              </a:spcAft>
              <a:buFontTx/>
              <a:buNone/>
            </a:pPr>
            <a:r>
              <a:rPr lang="en-US" dirty="0" smtClean="0"/>
              <a:t>Click to Add Title</a:t>
            </a:r>
          </a:p>
        </p:txBody>
      </p:sp>
      <p:sp>
        <p:nvSpPr>
          <p:cNvPr id="8" name="Text Placeholder 4"/>
          <p:cNvSpPr>
            <a:spLocks noGrp="1"/>
          </p:cNvSpPr>
          <p:nvPr>
            <p:ph type="body" sz="quarter" idx="14" hasCustomPrompt="1"/>
          </p:nvPr>
        </p:nvSpPr>
        <p:spPr>
          <a:xfrm>
            <a:off x="1221417" y="2832100"/>
            <a:ext cx="5301373" cy="342900"/>
          </a:xfrm>
          <a:prstGeom prst="rect">
            <a:avLst/>
          </a:prstGeom>
        </p:spPr>
        <p:txBody>
          <a:bodyPr lIns="0" tIns="0" rIns="0" bIns="0"/>
          <a:lstStyle>
            <a:lvl1pPr marL="0" indent="0">
              <a:buNone/>
              <a:defRPr lang="en-US" sz="2400" kern="1200" dirty="0" smtClean="0">
                <a:solidFill>
                  <a:schemeClr val="tx1"/>
                </a:solidFill>
                <a:latin typeface="Arial"/>
                <a:ea typeface="MS PGothic" pitchFamily="34" charset="-128"/>
                <a:cs typeface="Arial"/>
              </a:defRPr>
            </a:lvl1pPr>
            <a:lvl2pPr marL="200025" indent="-200025">
              <a:buFont typeface="Arial" panose="020B0604020202020204" pitchFamily="34" charset="0"/>
              <a:buChar char="•"/>
              <a:defRPr sz="1600" baseline="0"/>
            </a:lvl2pPr>
          </a:lstStyle>
          <a:p>
            <a:pPr marL="0" lvl="0" indent="0" algn="l" rtl="0" eaLnBrk="1" fontAlgn="base" hangingPunct="1">
              <a:lnSpc>
                <a:spcPct val="95000"/>
              </a:lnSpc>
              <a:spcBef>
                <a:spcPts val="1440"/>
              </a:spcBef>
              <a:spcAft>
                <a:spcPct val="0"/>
              </a:spcAft>
              <a:buFontTx/>
              <a:buNone/>
            </a:pPr>
            <a:r>
              <a:rPr lang="en-US" dirty="0" smtClean="0"/>
              <a:t>Click to Add Title</a:t>
            </a: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10" Type="http://schemas.openxmlformats.org/officeDocument/2006/relationships/slideLayout" Target="../slideLayouts/slideLayout10.xml"/><Relationship Id="rId19"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5" name="Copyright" hidden="1"/>
          <p:cNvSpPr txBox="1">
            <a:spLocks noChangeArrowheads="1"/>
          </p:cNvSpPr>
          <p:nvPr>
            <p:custDataLst>
              <p:tags r:id="rId19"/>
            </p:custDataLst>
          </p:nvPr>
        </p:nvSpPr>
        <p:spPr bwMode="gray">
          <a:xfrm>
            <a:off x="455009" y="6534150"/>
            <a:ext cx="2758769" cy="101600"/>
          </a:xfrm>
          <a:prstGeom prst="rect">
            <a:avLst/>
          </a:prstGeom>
          <a:noFill/>
          <a:ln w="9525">
            <a:noFill/>
            <a:miter lim="800000"/>
            <a:headEnd/>
            <a:tailEnd/>
          </a:ln>
          <a:effectLst/>
        </p:spPr>
        <p:txBody>
          <a:bodyPr wrap="none" lIns="0" tIns="0" rIns="0" bIns="0" anchor="b"/>
          <a:lstStyle/>
          <a:p>
            <a:pPr>
              <a:spcBef>
                <a:spcPct val="50000"/>
              </a:spcBef>
              <a:defRPr/>
            </a:pPr>
            <a:r>
              <a:rPr lang="en-US" sz="700" dirty="0">
                <a:solidFill>
                  <a:srgbClr val="7C848A"/>
                </a:solidFill>
                <a:ea typeface="+mn-ea"/>
              </a:rPr>
              <a:t>© 2012 Marsh &amp; McLennan Agency, LLC</a:t>
            </a:r>
            <a:endParaRPr lang="en-US" sz="700" dirty="0">
              <a:solidFill>
                <a:srgbClr val="7C848A"/>
              </a:solidFill>
              <a:ea typeface="+mn-ea"/>
              <a:cs typeface="+mn-cs"/>
            </a:endParaRPr>
          </a:p>
        </p:txBody>
      </p:sp>
      <p:sp>
        <p:nvSpPr>
          <p:cNvPr id="1032" name="BodyText"/>
          <p:cNvSpPr>
            <a:spLocks noGrp="1" noChangeArrowheads="1"/>
          </p:cNvSpPr>
          <p:nvPr>
            <p:ph type="body" idx="1"/>
            <p:custDataLst>
              <p:tags r:id="rId20"/>
            </p:custDataLst>
          </p:nvPr>
        </p:nvSpPr>
        <p:spPr bwMode="gray">
          <a:xfrm>
            <a:off x="436113" y="1143000"/>
            <a:ext cx="8271775" cy="502920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3" name="Title"/>
          <p:cNvSpPr>
            <a:spLocks noGrp="1" noChangeArrowheads="1"/>
          </p:cNvSpPr>
          <p:nvPr>
            <p:ph type="title"/>
            <p:custDataLst>
              <p:tags r:id="rId21"/>
            </p:custDataLst>
          </p:nvPr>
        </p:nvSpPr>
        <p:spPr bwMode="gray">
          <a:xfrm>
            <a:off x="431578" y="384048"/>
            <a:ext cx="8287646" cy="333692"/>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Add Title</a:t>
            </a:r>
          </a:p>
        </p:txBody>
      </p:sp>
      <p:pic>
        <p:nvPicPr>
          <p:cNvPr id="15" name="Picture 14" descr="Market Link Logo Color.eps"/>
          <p:cNvPicPr>
            <a:picLocks noChangeAspect="1"/>
          </p:cNvPicPr>
          <p:nvPr/>
        </p:nvPicPr>
        <p:blipFill>
          <a:blip r:embed="rId24" cstate="print">
            <a:extLst>
              <a:ext uri="{28A0092B-C50C-407E-A947-70E740481C1C}">
                <a14:useLocalDpi xmlns="" xmlns:a14="http://schemas.microsoft.com/office/drawing/2010/main" val="0"/>
              </a:ext>
            </a:extLst>
          </a:blip>
          <a:srcRect t="9138"/>
          <a:stretch>
            <a:fillRect/>
          </a:stretch>
        </p:blipFill>
        <p:spPr>
          <a:xfrm>
            <a:off x="6875191" y="119058"/>
            <a:ext cx="2097484" cy="731520"/>
          </a:xfrm>
          <a:prstGeom prst="rect">
            <a:avLst/>
          </a:prstGeom>
        </p:spPr>
      </p:pic>
      <p:sp>
        <p:nvSpPr>
          <p:cNvPr id="16" name="SlideNumber"/>
          <p:cNvSpPr txBox="1">
            <a:spLocks noChangeArrowheads="1"/>
          </p:cNvSpPr>
          <p:nvPr/>
        </p:nvSpPr>
        <p:spPr bwMode="auto">
          <a:xfrm>
            <a:off x="8280845" y="6483350"/>
            <a:ext cx="426287" cy="169277"/>
          </a:xfrm>
          <a:prstGeom prst="rect">
            <a:avLst/>
          </a:prstGeom>
          <a:noFill/>
          <a:ln>
            <a:noFill/>
          </a:ln>
          <a:extLst>
            <a:ext uri="{909E8E84-426E-40dd-AFC4-6F175D3DCCD1}"/>
            <a:ext uri="{91240B29-F687-4f45-9708-019B960494DF}"/>
          </a:extLst>
        </p:spPr>
        <p:txBody>
          <a:bodyPr lIns="0" tIns="0" rIns="0" b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cs typeface="ＭＳ Ｐゴシック" charset="0"/>
              </a:defRPr>
            </a:lvl2pPr>
            <a:lvl3pPr marL="1143000" indent="-228600">
              <a:defRPr>
                <a:solidFill>
                  <a:schemeClr val="tx1"/>
                </a:solidFill>
                <a:latin typeface="Arial" charset="0"/>
                <a:ea typeface="ＭＳ Ｐゴシック" charset="0"/>
                <a:cs typeface="ＭＳ Ｐゴシック" charset="0"/>
              </a:defRPr>
            </a:lvl3pPr>
            <a:lvl4pPr marL="1600200" indent="-228600">
              <a:defRPr>
                <a:solidFill>
                  <a:schemeClr val="tx1"/>
                </a:solidFill>
                <a:latin typeface="Arial" charset="0"/>
                <a:ea typeface="ＭＳ Ｐゴシック" charset="0"/>
                <a:cs typeface="ＭＳ Ｐゴシック" charset="0"/>
              </a:defRPr>
            </a:lvl4pPr>
            <a:lvl5pPr marL="2057400" indent="-228600">
              <a:defRPr>
                <a:solidFill>
                  <a:schemeClr val="tx1"/>
                </a:solidFill>
                <a:latin typeface="Arial" charset="0"/>
                <a:ea typeface="ＭＳ Ｐゴシック" charset="0"/>
                <a:cs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cs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cs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cs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cs typeface="ＭＳ Ｐゴシック" charset="0"/>
              </a:defRPr>
            </a:lvl9pPr>
          </a:lstStyle>
          <a:p>
            <a:pPr algn="r">
              <a:defRPr/>
            </a:pPr>
            <a:fld id="{ED62F9DE-F76F-44E8-83F0-EEBBFB849BBE}" type="slidenum">
              <a:rPr lang="en-US" sz="1100" smtClean="0">
                <a:solidFill>
                  <a:srgbClr val="002C77"/>
                </a:solidFill>
              </a:rPr>
              <a:pPr algn="r">
                <a:defRPr/>
              </a:pPr>
              <a:t>‹#›</a:t>
            </a:fld>
            <a:endParaRPr lang="en-US" sz="1100" dirty="0" smtClean="0">
              <a:solidFill>
                <a:srgbClr val="002C77"/>
              </a:solidFill>
            </a:endParaRPr>
          </a:p>
        </p:txBody>
      </p:sp>
      <p:sp>
        <p:nvSpPr>
          <p:cNvPr id="17" name="Filepath"/>
          <p:cNvSpPr txBox="1">
            <a:spLocks noChangeArrowheads="1"/>
          </p:cNvSpPr>
          <p:nvPr>
            <p:custDataLst>
              <p:tags r:id="rId22"/>
            </p:custDataLst>
          </p:nvPr>
        </p:nvSpPr>
        <p:spPr bwMode="gray">
          <a:xfrm>
            <a:off x="2364228" y="6528028"/>
            <a:ext cx="5733707" cy="107722"/>
          </a:xfrm>
          <a:prstGeom prst="rect">
            <a:avLst/>
          </a:prstGeom>
          <a:noFill/>
          <a:ln w="9525">
            <a:noFill/>
            <a:miter lim="800000"/>
            <a:headEnd/>
            <a:tailEnd/>
          </a:ln>
          <a:effectLst/>
        </p:spPr>
        <p:txBody>
          <a:bodyPr lIns="0" tIns="0" rIns="0" bIns="0" anchor="b">
            <a:spAutoFit/>
          </a:bodyPr>
          <a:lstStyle/>
          <a:p>
            <a:pPr algn="r">
              <a:spcBef>
                <a:spcPct val="50000"/>
              </a:spcBef>
              <a:defRPr/>
            </a:pPr>
            <a:endParaRPr lang="en-US" sz="700" dirty="0">
              <a:solidFill>
                <a:schemeClr val="bg2"/>
              </a:solidFill>
              <a:ea typeface="+mn-ea"/>
              <a:cs typeface="+mn-cs"/>
            </a:endParaRPr>
          </a:p>
        </p:txBody>
      </p:sp>
      <p:sp>
        <p:nvSpPr>
          <p:cNvPr id="18" name="date new"/>
          <p:cNvSpPr txBox="1">
            <a:spLocks noChangeArrowheads="1"/>
          </p:cNvSpPr>
          <p:nvPr/>
        </p:nvSpPr>
        <p:spPr bwMode="auto">
          <a:xfrm>
            <a:off x="4057281" y="6537325"/>
            <a:ext cx="1027925" cy="107722"/>
          </a:xfrm>
          <a:prstGeom prst="rect">
            <a:avLst/>
          </a:prstGeom>
          <a:noFill/>
          <a:ln>
            <a:noFill/>
          </a:ln>
          <a:extLst>
            <a:ext uri="{909E8E84-426E-40dd-AFC4-6F175D3DCCD1}"/>
            <a:ext uri="{91240B29-F687-4f45-9708-019B960494DF}"/>
          </a:extLst>
        </p:spPr>
        <p:txBody>
          <a:bodyPr lIns="0" tIns="0" rIns="0" b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cs typeface="ＭＳ Ｐゴシック" charset="0"/>
              </a:defRPr>
            </a:lvl2pPr>
            <a:lvl3pPr marL="1143000" indent="-228600">
              <a:defRPr>
                <a:solidFill>
                  <a:schemeClr val="tx1"/>
                </a:solidFill>
                <a:latin typeface="Arial" charset="0"/>
                <a:ea typeface="ＭＳ Ｐゴシック" charset="0"/>
                <a:cs typeface="ＭＳ Ｐゴシック" charset="0"/>
              </a:defRPr>
            </a:lvl3pPr>
            <a:lvl4pPr marL="1600200" indent="-228600">
              <a:defRPr>
                <a:solidFill>
                  <a:schemeClr val="tx1"/>
                </a:solidFill>
                <a:latin typeface="Arial" charset="0"/>
                <a:ea typeface="ＭＳ Ｐゴシック" charset="0"/>
                <a:cs typeface="ＭＳ Ｐゴシック" charset="0"/>
              </a:defRPr>
            </a:lvl4pPr>
            <a:lvl5pPr marL="2057400" indent="-228600">
              <a:defRPr>
                <a:solidFill>
                  <a:schemeClr val="tx1"/>
                </a:solidFill>
                <a:latin typeface="Arial" charset="0"/>
                <a:ea typeface="ＭＳ Ｐゴシック" charset="0"/>
                <a:cs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cs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cs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cs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cs typeface="ＭＳ Ｐゴシック" charset="0"/>
              </a:defRPr>
            </a:lvl9pPr>
          </a:lstStyle>
          <a:p>
            <a:pPr algn="ctr">
              <a:spcBef>
                <a:spcPts val="420"/>
              </a:spcBef>
              <a:defRPr/>
            </a:pPr>
            <a:fld id="{E5DCEDF7-5E6D-4B48-9F00-D419A00E843E}" type="datetime4">
              <a:rPr lang="en-US" sz="700" smtClean="0">
                <a:solidFill>
                  <a:srgbClr val="808080"/>
                </a:solidFill>
              </a:rPr>
              <a:pPr algn="ctr">
                <a:spcBef>
                  <a:spcPts val="420"/>
                </a:spcBef>
                <a:defRPr/>
              </a:pPr>
              <a:t>April 4, 2017</a:t>
            </a:fld>
            <a:endParaRPr lang="en-US" sz="700" dirty="0" smtClean="0">
              <a:solidFill>
                <a:srgbClr val="808080"/>
              </a:solidFill>
            </a:endParaRPr>
          </a:p>
        </p:txBody>
      </p:sp>
      <p:sp>
        <p:nvSpPr>
          <p:cNvPr id="19" name="Business"/>
          <p:cNvSpPr txBox="1">
            <a:spLocks noChangeArrowheads="1"/>
          </p:cNvSpPr>
          <p:nvPr>
            <p:custDataLst>
              <p:tags r:id="rId23"/>
            </p:custDataLst>
          </p:nvPr>
        </p:nvSpPr>
        <p:spPr bwMode="gray">
          <a:xfrm>
            <a:off x="455008" y="6534150"/>
            <a:ext cx="2751212" cy="101600"/>
          </a:xfrm>
          <a:prstGeom prst="rect">
            <a:avLst/>
          </a:prstGeom>
          <a:noFill/>
          <a:ln w="9525">
            <a:noFill/>
            <a:miter lim="800000"/>
            <a:headEnd/>
            <a:tailEnd/>
          </a:ln>
          <a:effectLst/>
        </p:spPr>
        <p:txBody>
          <a:bodyPr wrap="none" lIns="0" tIns="0" rIns="0" bIns="0" anchor="b"/>
          <a:lstStyle/>
          <a:p>
            <a:pPr>
              <a:spcBef>
                <a:spcPct val="50000"/>
              </a:spcBef>
              <a:defRPr/>
            </a:pPr>
            <a:r>
              <a:rPr lang="en-US" sz="700" kern="1200" dirty="0" smtClean="0">
                <a:solidFill>
                  <a:srgbClr val="808080"/>
                </a:solidFill>
                <a:latin typeface="Arial" charset="0"/>
                <a:ea typeface="MS PGothic" pitchFamily="34" charset="-128"/>
                <a:cs typeface="Arial" charset="0"/>
              </a:rPr>
              <a:t>MARSH &amp; McLENNAN AGENCY, </a:t>
            </a:r>
            <a:r>
              <a:rPr lang="en-US" sz="700" dirty="0" smtClean="0">
                <a:solidFill>
                  <a:srgbClr val="808080"/>
                </a:solidFill>
                <a:cs typeface="Arial" charset="0"/>
              </a:rPr>
              <a:t>LLC</a:t>
            </a:r>
            <a:endParaRPr lang="en-US" sz="700" kern="1200" dirty="0">
              <a:solidFill>
                <a:srgbClr val="808080"/>
              </a:solidFill>
              <a:latin typeface="Arial" charset="0"/>
              <a:ea typeface="MS PGothic" pitchFamily="34" charset="-128"/>
              <a:cs typeface="Arial" charset="0"/>
            </a:endParaRPr>
          </a:p>
        </p:txBody>
      </p:sp>
      <p:sp>
        <p:nvSpPr>
          <p:cNvPr id="10" name="Rectangle 9"/>
          <p:cNvSpPr/>
          <p:nvPr/>
        </p:nvSpPr>
        <p:spPr bwMode="auto">
          <a:xfrm>
            <a:off x="0" y="6731001"/>
            <a:ext cx="9144000" cy="126999"/>
          </a:xfrm>
          <a:prstGeom prst="rect">
            <a:avLst/>
          </a:prstGeom>
          <a:solidFill>
            <a:srgbClr val="B9BF33"/>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1" i="0" u="none" strike="noStrike" cap="none" normalizeH="0" baseline="0" dirty="0" smtClean="0">
              <a:ln>
                <a:noFill/>
              </a:ln>
              <a:solidFill>
                <a:schemeClr val="bg1"/>
              </a:solidFill>
              <a:effectLst/>
              <a:latin typeface="Arial"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71" r:id="rId16"/>
    <p:sldLayoutId id="2147483654" r:id="rId17"/>
  </p:sldLayoutIdLst>
  <p:hf hdr="0" ftr="0" dt="0"/>
  <p:txStyles>
    <p:titleStyle>
      <a:lvl1pPr algn="l" rtl="0" eaLnBrk="1" fontAlgn="base" hangingPunct="1">
        <a:lnSpc>
          <a:spcPct val="83000"/>
        </a:lnSpc>
        <a:spcBef>
          <a:spcPct val="0"/>
        </a:spcBef>
        <a:spcAft>
          <a:spcPct val="0"/>
        </a:spcAft>
        <a:defRPr sz="2100">
          <a:solidFill>
            <a:srgbClr val="006D9E"/>
          </a:solidFill>
          <a:latin typeface="+mj-lt"/>
          <a:ea typeface="+mj-ea"/>
          <a:cs typeface="+mj-cs"/>
        </a:defRPr>
      </a:lvl1pPr>
      <a:lvl2pPr algn="l" rtl="0" eaLnBrk="1" fontAlgn="base" hangingPunct="1">
        <a:lnSpc>
          <a:spcPct val="83000"/>
        </a:lnSpc>
        <a:spcBef>
          <a:spcPct val="0"/>
        </a:spcBef>
        <a:spcAft>
          <a:spcPct val="0"/>
        </a:spcAft>
        <a:defRPr sz="2100">
          <a:solidFill>
            <a:srgbClr val="002C77"/>
          </a:solidFill>
          <a:latin typeface="Arial" charset="0"/>
        </a:defRPr>
      </a:lvl2pPr>
      <a:lvl3pPr algn="l" rtl="0" eaLnBrk="1" fontAlgn="base" hangingPunct="1">
        <a:lnSpc>
          <a:spcPct val="83000"/>
        </a:lnSpc>
        <a:spcBef>
          <a:spcPct val="0"/>
        </a:spcBef>
        <a:spcAft>
          <a:spcPct val="0"/>
        </a:spcAft>
        <a:defRPr sz="2100">
          <a:solidFill>
            <a:srgbClr val="002C77"/>
          </a:solidFill>
          <a:latin typeface="Arial" charset="0"/>
        </a:defRPr>
      </a:lvl3pPr>
      <a:lvl4pPr algn="l" rtl="0" eaLnBrk="1" fontAlgn="base" hangingPunct="1">
        <a:lnSpc>
          <a:spcPct val="83000"/>
        </a:lnSpc>
        <a:spcBef>
          <a:spcPct val="0"/>
        </a:spcBef>
        <a:spcAft>
          <a:spcPct val="0"/>
        </a:spcAft>
        <a:defRPr sz="2100">
          <a:solidFill>
            <a:srgbClr val="002C77"/>
          </a:solidFill>
          <a:latin typeface="Arial" charset="0"/>
        </a:defRPr>
      </a:lvl4pPr>
      <a:lvl5pPr algn="l" rtl="0" eaLnBrk="1" fontAlgn="base" hangingPunct="1">
        <a:lnSpc>
          <a:spcPct val="83000"/>
        </a:lnSpc>
        <a:spcBef>
          <a:spcPct val="0"/>
        </a:spcBef>
        <a:spcAft>
          <a:spcPct val="0"/>
        </a:spcAft>
        <a:defRPr sz="2100">
          <a:solidFill>
            <a:srgbClr val="002C77"/>
          </a:solidFill>
          <a:latin typeface="Arial" charset="0"/>
        </a:defRPr>
      </a:lvl5pPr>
      <a:lvl6pPr marL="457200" algn="l" rtl="0" eaLnBrk="1" fontAlgn="base" hangingPunct="1">
        <a:lnSpc>
          <a:spcPct val="83000"/>
        </a:lnSpc>
        <a:spcBef>
          <a:spcPct val="0"/>
        </a:spcBef>
        <a:spcAft>
          <a:spcPct val="0"/>
        </a:spcAft>
        <a:defRPr sz="2100">
          <a:solidFill>
            <a:schemeClr val="accent1"/>
          </a:solidFill>
          <a:latin typeface="Arial" charset="0"/>
        </a:defRPr>
      </a:lvl6pPr>
      <a:lvl7pPr marL="914400" algn="l" rtl="0" eaLnBrk="1" fontAlgn="base" hangingPunct="1">
        <a:lnSpc>
          <a:spcPct val="83000"/>
        </a:lnSpc>
        <a:spcBef>
          <a:spcPct val="0"/>
        </a:spcBef>
        <a:spcAft>
          <a:spcPct val="0"/>
        </a:spcAft>
        <a:defRPr sz="2100">
          <a:solidFill>
            <a:schemeClr val="accent1"/>
          </a:solidFill>
          <a:latin typeface="Arial" charset="0"/>
        </a:defRPr>
      </a:lvl7pPr>
      <a:lvl8pPr marL="1371600" algn="l" rtl="0" eaLnBrk="1" fontAlgn="base" hangingPunct="1">
        <a:lnSpc>
          <a:spcPct val="83000"/>
        </a:lnSpc>
        <a:spcBef>
          <a:spcPct val="0"/>
        </a:spcBef>
        <a:spcAft>
          <a:spcPct val="0"/>
        </a:spcAft>
        <a:defRPr sz="2100">
          <a:solidFill>
            <a:schemeClr val="accent1"/>
          </a:solidFill>
          <a:latin typeface="Arial" charset="0"/>
        </a:defRPr>
      </a:lvl8pPr>
      <a:lvl9pPr marL="1828800" algn="l" rtl="0" eaLnBrk="1" fontAlgn="base" hangingPunct="1">
        <a:lnSpc>
          <a:spcPct val="83000"/>
        </a:lnSpc>
        <a:spcBef>
          <a:spcPct val="0"/>
        </a:spcBef>
        <a:spcAft>
          <a:spcPct val="0"/>
        </a:spcAft>
        <a:defRPr sz="2100">
          <a:solidFill>
            <a:schemeClr val="accent1"/>
          </a:solidFill>
          <a:latin typeface="Arial" charset="0"/>
        </a:defRPr>
      </a:lvl9pPr>
    </p:titleStyle>
    <p:bodyStyle>
      <a:lvl1pPr marL="203200" indent="-203200" algn="l" rtl="0" eaLnBrk="1" fontAlgn="base" hangingPunct="1">
        <a:lnSpc>
          <a:spcPct val="95000"/>
        </a:lnSpc>
        <a:spcBef>
          <a:spcPts val="1440"/>
        </a:spcBef>
        <a:spcAft>
          <a:spcPct val="0"/>
        </a:spcAft>
        <a:buClr>
          <a:srgbClr val="00A8C8"/>
        </a:buClr>
        <a:buChar char="•"/>
        <a:defRPr sz="1600">
          <a:solidFill>
            <a:schemeClr val="tx1"/>
          </a:solidFill>
          <a:latin typeface="+mn-lt"/>
          <a:ea typeface="+mn-ea"/>
          <a:cs typeface="+mn-cs"/>
        </a:defRPr>
      </a:lvl1pPr>
      <a:lvl2pPr marL="411480" indent="-200025" algn="l" rtl="0" eaLnBrk="1" fontAlgn="base" hangingPunct="1">
        <a:lnSpc>
          <a:spcPct val="95000"/>
        </a:lnSpc>
        <a:spcBef>
          <a:spcPts val="475"/>
        </a:spcBef>
        <a:spcAft>
          <a:spcPct val="0"/>
        </a:spcAft>
        <a:buClr>
          <a:srgbClr val="00A8C8"/>
        </a:buClr>
        <a:buChar char="–"/>
        <a:defRPr sz="1400">
          <a:solidFill>
            <a:schemeClr val="tx1"/>
          </a:solidFill>
          <a:latin typeface="+mn-lt"/>
          <a:ea typeface="+mn-ea"/>
        </a:defRPr>
      </a:lvl2pPr>
      <a:lvl3pPr marL="594360" indent="-177800" algn="l" rtl="0" eaLnBrk="1" fontAlgn="base" hangingPunct="1">
        <a:lnSpc>
          <a:spcPct val="95000"/>
        </a:lnSpc>
        <a:spcBef>
          <a:spcPts val="475"/>
        </a:spcBef>
        <a:spcAft>
          <a:spcPct val="0"/>
        </a:spcAft>
        <a:buClr>
          <a:srgbClr val="00A8C8"/>
        </a:buClr>
        <a:buFont typeface="Arial" charset="0"/>
        <a:buChar char="­"/>
        <a:defRPr sz="1400">
          <a:solidFill>
            <a:schemeClr val="tx1"/>
          </a:solidFill>
          <a:latin typeface="+mn-lt"/>
          <a:ea typeface="+mn-ea"/>
        </a:defRPr>
      </a:lvl3pPr>
      <a:lvl4pPr marL="777240" indent="-177800" algn="l" rtl="0" eaLnBrk="1" fontAlgn="base" hangingPunct="1">
        <a:lnSpc>
          <a:spcPct val="95000"/>
        </a:lnSpc>
        <a:spcBef>
          <a:spcPts val="475"/>
        </a:spcBef>
        <a:spcAft>
          <a:spcPct val="0"/>
        </a:spcAft>
        <a:buClr>
          <a:srgbClr val="00A8C8"/>
        </a:buClr>
        <a:buFont typeface="Arial" charset="0"/>
        <a:buChar char="­"/>
        <a:defRPr sz="1400">
          <a:solidFill>
            <a:schemeClr val="tx1"/>
          </a:solidFill>
          <a:latin typeface="+mn-lt"/>
          <a:ea typeface="+mn-ea"/>
        </a:defRPr>
      </a:lvl4pPr>
      <a:lvl5pPr marL="960120" indent="-177800" algn="l" rtl="0" eaLnBrk="1" fontAlgn="base" hangingPunct="1">
        <a:lnSpc>
          <a:spcPct val="95000"/>
        </a:lnSpc>
        <a:spcBef>
          <a:spcPts val="475"/>
        </a:spcBef>
        <a:spcAft>
          <a:spcPct val="0"/>
        </a:spcAft>
        <a:buClr>
          <a:srgbClr val="00A8C8"/>
        </a:buClr>
        <a:buFont typeface="Arial" charset="0"/>
        <a:buChar char="-"/>
        <a:defRPr sz="14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s://tims.enrollonline.com/Login.aspx"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TIMS TRAINING </a:t>
            </a:r>
            <a:endParaRPr lang="en-US" dirty="0"/>
          </a:p>
        </p:txBody>
      </p:sp>
      <p:sp>
        <p:nvSpPr>
          <p:cNvPr id="4" name="Text Placeholder 3"/>
          <p:cNvSpPr>
            <a:spLocks noGrp="1"/>
          </p:cNvSpPr>
          <p:nvPr>
            <p:ph type="body" sz="quarter" idx="10"/>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Creating a new TIMS</a:t>
            </a:r>
            <a:endParaRPr lang="en-US" dirty="0"/>
          </a:p>
        </p:txBody>
      </p:sp>
      <p:sp>
        <p:nvSpPr>
          <p:cNvPr id="17410" name="Content Placeholder 2"/>
          <p:cNvSpPr>
            <a:spLocks noGrp="1"/>
          </p:cNvSpPr>
          <p:nvPr>
            <p:ph idx="1"/>
          </p:nvPr>
        </p:nvSpPr>
        <p:spPr/>
        <p:txBody>
          <a:bodyPr/>
          <a:lstStyle/>
          <a:p>
            <a:pPr>
              <a:buFont typeface="Arial" charset="0"/>
              <a:buChar char="•"/>
            </a:pPr>
            <a:r>
              <a:rPr lang="en-US" sz="1200" dirty="0" smtClean="0">
                <a:latin typeface="Arial" charset="0"/>
                <a:cs typeface="Arial" charset="0"/>
              </a:rPr>
              <a:t>Make sure to check the PHI and Close Interaction check boxes when creating a TIMS. </a:t>
            </a:r>
          </a:p>
          <a:p>
            <a:pPr lvl="1">
              <a:buFont typeface="Arial" charset="0"/>
              <a:buChar char="•"/>
            </a:pPr>
            <a:r>
              <a:rPr lang="en-US" sz="1200" dirty="0" smtClean="0">
                <a:latin typeface="Arial" charset="0"/>
                <a:cs typeface="Arial" charset="0"/>
              </a:rPr>
              <a:t>Both will be automatically checked when creating a new TIMS. </a:t>
            </a:r>
          </a:p>
          <a:p>
            <a:pPr>
              <a:buFont typeface="Arial" charset="0"/>
              <a:buChar char="•"/>
            </a:pPr>
            <a:endParaRPr lang="en-US" sz="1200" dirty="0" smtClean="0">
              <a:latin typeface="Arial" charset="0"/>
              <a:cs typeface="Arial" charset="0"/>
            </a:endParaRPr>
          </a:p>
          <a:p>
            <a:pPr>
              <a:buFont typeface="Arial" charset="0"/>
              <a:buChar char="•"/>
            </a:pPr>
            <a:r>
              <a:rPr lang="en-US" sz="1200" dirty="0" smtClean="0">
                <a:latin typeface="Arial" charset="0"/>
                <a:cs typeface="Arial" charset="0"/>
              </a:rPr>
              <a:t>Leaving the PHI box checked will lock the TIMS to non-Trion users. </a:t>
            </a:r>
          </a:p>
          <a:p>
            <a:pPr>
              <a:buFont typeface="Arial" charset="0"/>
              <a:buChar char="•"/>
            </a:pPr>
            <a:r>
              <a:rPr lang="en-US" sz="1200" b="1" dirty="0" smtClean="0">
                <a:latin typeface="Arial" charset="0"/>
                <a:cs typeface="Arial" charset="0"/>
              </a:rPr>
              <a:t>Examples of when to leave the PHI box checked:</a:t>
            </a:r>
          </a:p>
          <a:p>
            <a:pPr lvl="1">
              <a:buFont typeface="Arial" charset="0"/>
              <a:buChar char="•"/>
            </a:pPr>
            <a:r>
              <a:rPr lang="en-US" sz="1200" dirty="0" smtClean="0">
                <a:latin typeface="Arial" charset="0"/>
                <a:cs typeface="Arial" charset="0"/>
              </a:rPr>
              <a:t>Employee calls in to discuss medical conditions for themselves or dependents</a:t>
            </a:r>
          </a:p>
          <a:p>
            <a:pPr lvl="1">
              <a:buFont typeface="Arial" charset="0"/>
              <a:buChar char="•"/>
            </a:pPr>
            <a:r>
              <a:rPr lang="en-US" sz="1200" dirty="0" smtClean="0">
                <a:latin typeface="Arial" charset="0"/>
                <a:cs typeface="Arial" charset="0"/>
              </a:rPr>
              <a:t>Employee calls to discuss leaving the company and has questions regarding their benefits</a:t>
            </a:r>
          </a:p>
          <a:p>
            <a:pPr lvl="1">
              <a:buFont typeface="Arial" charset="0"/>
              <a:buChar char="•"/>
            </a:pPr>
            <a:r>
              <a:rPr lang="en-US" sz="1200" dirty="0" smtClean="0">
                <a:latin typeface="Arial" charset="0"/>
                <a:cs typeface="Arial" charset="0"/>
              </a:rPr>
              <a:t>Employee explicitly advises they do not want their employer to know of a topic that has discussed</a:t>
            </a:r>
          </a:p>
          <a:p>
            <a:pPr>
              <a:buFont typeface="Arial" charset="0"/>
              <a:buChar char="•"/>
            </a:pPr>
            <a:endParaRPr lang="en-US" sz="1200" dirty="0" smtClean="0">
              <a:latin typeface="Arial" charset="0"/>
              <a:cs typeface="Arial" charset="0"/>
            </a:endParaRPr>
          </a:p>
          <a:p>
            <a:pPr>
              <a:buFont typeface="Arial" charset="0"/>
              <a:buChar char="•"/>
            </a:pPr>
            <a:r>
              <a:rPr lang="en-US" sz="1200" dirty="0" smtClean="0">
                <a:latin typeface="Arial" charset="0"/>
                <a:cs typeface="Arial" charset="0"/>
              </a:rPr>
              <a:t>To adjust the Close Interaction check box, you will need to adjust the Interaction Tier. This drop-down box can be found on the top right of the “Action” text box at the bottom of TIMS. </a:t>
            </a:r>
          </a:p>
          <a:p>
            <a:pPr>
              <a:buFont typeface="Arial" charset="0"/>
              <a:buChar char="•"/>
            </a:pPr>
            <a:endParaRPr lang="en-US" sz="1200" dirty="0" smtClean="0">
              <a:latin typeface="Arial" charset="0"/>
              <a:cs typeface="Arial" charset="0"/>
            </a:endParaRPr>
          </a:p>
          <a:p>
            <a:pPr>
              <a:buFont typeface="Arial" charset="0"/>
              <a:buChar char="•"/>
            </a:pPr>
            <a:r>
              <a:rPr lang="en-US" sz="1200" dirty="0" smtClean="0">
                <a:latin typeface="Arial" charset="0"/>
                <a:cs typeface="Arial" charset="0"/>
              </a:rPr>
              <a:t>Once the Tier is changed, notice how the “Resolution” and “Interaction Status” drop-down boxes will automatically adjust. </a:t>
            </a:r>
          </a:p>
          <a:p>
            <a:pPr>
              <a:buFont typeface="Arial" charset="0"/>
              <a:buChar char="•"/>
            </a:pPr>
            <a:endParaRPr lang="en-US" sz="1200" dirty="0" smtClean="0">
              <a:latin typeface="Arial" charset="0"/>
              <a:cs typeface="Arial" charset="0"/>
            </a:endParaRPr>
          </a:p>
          <a:p>
            <a:pPr>
              <a:buFont typeface="Arial" charset="0"/>
              <a:buChar char="•"/>
            </a:pPr>
            <a:r>
              <a:rPr lang="en-US" sz="1200" dirty="0" smtClean="0">
                <a:latin typeface="Arial" charset="0"/>
                <a:cs typeface="Arial" charset="0"/>
              </a:rPr>
              <a:t>By moving to Tier 2, 3, or 4, this will leave the interaction in an open status.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Creating a new TIMS</a:t>
            </a:r>
            <a:endParaRPr lang="en-US" dirty="0"/>
          </a:p>
        </p:txBody>
      </p:sp>
      <p:sp>
        <p:nvSpPr>
          <p:cNvPr id="20482" name="Content Placeholder 2"/>
          <p:cNvSpPr>
            <a:spLocks noGrp="1"/>
          </p:cNvSpPr>
          <p:nvPr>
            <p:ph idx="1"/>
          </p:nvPr>
        </p:nvSpPr>
        <p:spPr/>
        <p:txBody>
          <a:bodyPr/>
          <a:lstStyle/>
          <a:p>
            <a:pPr>
              <a:buFont typeface="Arial" charset="0"/>
              <a:buChar char="•"/>
            </a:pPr>
            <a:r>
              <a:rPr lang="en-US" dirty="0" smtClean="0">
                <a:latin typeface="Arial" charset="0"/>
                <a:cs typeface="Arial" charset="0"/>
              </a:rPr>
              <a:t>Once the interaction has been documented in the Description and Action text boxes, you can determine if the TIMS needs to be forwarded to another user. The “Forwarded To” drop-down” box will list all of the TIMS users that the interaction can be sent to. </a:t>
            </a:r>
          </a:p>
          <a:p>
            <a:pPr>
              <a:buFont typeface="Arial" charset="0"/>
              <a:buChar char="•"/>
            </a:pPr>
            <a:r>
              <a:rPr lang="en-US" dirty="0" smtClean="0">
                <a:latin typeface="Arial" charset="0"/>
                <a:cs typeface="Arial" charset="0"/>
              </a:rPr>
              <a:t>Lastly, check the Interaction Severity. There are three </a:t>
            </a:r>
            <a:r>
              <a:rPr lang="en-US" dirty="0" smtClean="0">
                <a:latin typeface="Arial" charset="0"/>
                <a:cs typeface="Arial" charset="0"/>
              </a:rPr>
              <a:t>levels</a:t>
            </a:r>
          </a:p>
          <a:p>
            <a:pPr lvl="6">
              <a:buNone/>
            </a:pPr>
            <a:r>
              <a:rPr lang="en-US" sz="1100" dirty="0" smtClean="0">
                <a:latin typeface="Arial" charset="0"/>
                <a:cs typeface="Arial" charset="0"/>
              </a:rPr>
              <a:t>	         </a:t>
            </a:r>
          </a:p>
          <a:p>
            <a:pPr lvl="6">
              <a:buNone/>
            </a:pPr>
            <a:r>
              <a:rPr lang="en-US" sz="1100" dirty="0" smtClean="0">
                <a:latin typeface="Arial" charset="0"/>
                <a:cs typeface="Arial" charset="0"/>
              </a:rPr>
              <a:t>    </a:t>
            </a:r>
            <a:r>
              <a:rPr lang="en-US" sz="1200" b="1" dirty="0" smtClean="0">
                <a:solidFill>
                  <a:schemeClr val="accent1"/>
                </a:solidFill>
                <a:latin typeface="Arial" charset="0"/>
                <a:cs typeface="Arial" charset="0"/>
              </a:rPr>
              <a:t>Callback Due Date</a:t>
            </a:r>
          </a:p>
          <a:p>
            <a:pPr lvl="1">
              <a:buNone/>
            </a:pPr>
            <a:r>
              <a:rPr lang="en-US" dirty="0" smtClean="0">
                <a:latin typeface="Arial" charset="0"/>
                <a:cs typeface="Arial" charset="0"/>
              </a:rPr>
              <a:t>Normal 	            	   2 business days</a:t>
            </a:r>
            <a:endParaRPr lang="en-US" dirty="0" smtClean="0">
              <a:latin typeface="Arial" charset="0"/>
              <a:cs typeface="Arial" charset="0"/>
            </a:endParaRPr>
          </a:p>
          <a:p>
            <a:pPr lvl="1">
              <a:buNone/>
            </a:pPr>
            <a:r>
              <a:rPr lang="en-US" dirty="0" smtClean="0">
                <a:latin typeface="Arial" charset="0"/>
                <a:cs typeface="Arial" charset="0"/>
              </a:rPr>
              <a:t>Escalated	   1 business days</a:t>
            </a:r>
            <a:endParaRPr lang="en-US" dirty="0" smtClean="0">
              <a:latin typeface="Arial" charset="0"/>
              <a:cs typeface="Arial" charset="0"/>
            </a:endParaRPr>
          </a:p>
          <a:p>
            <a:pPr lvl="1">
              <a:buNone/>
            </a:pPr>
            <a:r>
              <a:rPr lang="en-US" dirty="0" smtClean="0">
                <a:latin typeface="Arial" charset="0"/>
                <a:cs typeface="Arial" charset="0"/>
              </a:rPr>
              <a:t>Urgent	                      Less than 1 business day</a:t>
            </a:r>
            <a:endParaRPr lang="en-US" dirty="0" smtClean="0">
              <a:latin typeface="Arial" charset="0"/>
              <a:cs typeface="Arial" charset="0"/>
            </a:endParaRPr>
          </a:p>
          <a:p>
            <a:pPr>
              <a:buFont typeface="Arial" charset="0"/>
              <a:buChar char="•"/>
            </a:pPr>
            <a:endParaRPr lang="en-US" dirty="0" smtClean="0">
              <a:latin typeface="Arial" charset="0"/>
              <a:cs typeface="Arial" charset="0"/>
            </a:endParaRPr>
          </a:p>
          <a:p>
            <a:pPr>
              <a:buFont typeface="Arial" charset="0"/>
              <a:buChar char="•"/>
            </a:pPr>
            <a:r>
              <a:rPr lang="en-US" dirty="0" smtClean="0">
                <a:latin typeface="Arial" charset="0"/>
                <a:cs typeface="Arial" charset="0"/>
              </a:rPr>
              <a:t>After all areas have been checked, click the “Create Interaction” button at the bottom of TIMS. </a:t>
            </a:r>
            <a:br>
              <a:rPr lang="en-US" dirty="0" smtClean="0">
                <a:latin typeface="Arial" charset="0"/>
                <a:cs typeface="Arial" charset="0"/>
              </a:rPr>
            </a:b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Creating a new TIMS</a:t>
            </a:r>
            <a:endParaRPr lang="en-US" dirty="0"/>
          </a:p>
        </p:txBody>
      </p:sp>
      <p:pic>
        <p:nvPicPr>
          <p:cNvPr id="18437" name="Picture 5"/>
          <p:cNvPicPr>
            <a:picLocks noChangeAspect="1" noChangeArrowheads="1"/>
          </p:cNvPicPr>
          <p:nvPr/>
        </p:nvPicPr>
        <p:blipFill>
          <a:blip r:embed="rId3" cstate="print"/>
          <a:srcRect t="15575" r="30973" b="5133"/>
          <a:stretch>
            <a:fillRect/>
          </a:stretch>
        </p:blipFill>
        <p:spPr bwMode="auto">
          <a:xfrm>
            <a:off x="1600200" y="1295400"/>
            <a:ext cx="5943600" cy="4267200"/>
          </a:xfrm>
          <a:prstGeom prst="rect">
            <a:avLst/>
          </a:prstGeom>
          <a:ln>
            <a:noFill/>
          </a:ln>
          <a:effectLst>
            <a:outerShdw blurRad="292100" dist="139700" dir="2700000" algn="tl" rotWithShape="0">
              <a:srgbClr val="333333">
                <a:alpha val="65000"/>
              </a:srgbClr>
            </a:outerShdw>
          </a:effectLst>
        </p:spPr>
      </p:pic>
      <p:grpSp>
        <p:nvGrpSpPr>
          <p:cNvPr id="3" name="Group 10"/>
          <p:cNvGrpSpPr/>
          <p:nvPr/>
        </p:nvGrpSpPr>
        <p:grpSpPr>
          <a:xfrm>
            <a:off x="7696200" y="685800"/>
            <a:ext cx="1066800" cy="990600"/>
            <a:chOff x="304800" y="838200"/>
            <a:chExt cx="1066800" cy="990600"/>
          </a:xfrm>
        </p:grpSpPr>
        <p:sp>
          <p:nvSpPr>
            <p:cNvPr id="12" name="Rounded Rectangle 11"/>
            <p:cNvSpPr/>
            <p:nvPr/>
          </p:nvSpPr>
          <p:spPr bwMode="auto">
            <a:xfrm>
              <a:off x="457200" y="990600"/>
              <a:ext cx="914400" cy="8382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Enter the current phone number</a:t>
              </a:r>
            </a:p>
          </p:txBody>
        </p:sp>
        <p:sp>
          <p:nvSpPr>
            <p:cNvPr id="13" name="Oval 12"/>
            <p:cNvSpPr/>
            <p:nvPr/>
          </p:nvSpPr>
          <p:spPr bwMode="auto">
            <a:xfrm>
              <a:off x="304800" y="838200"/>
              <a:ext cx="381000" cy="304800"/>
            </a:xfrm>
            <a:prstGeom prst="ellipse">
              <a:avLst/>
            </a:prstGeom>
            <a:solidFill>
              <a:schemeClr val="bg1"/>
            </a:solid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400" b="1" dirty="0" smtClean="0">
                  <a:solidFill>
                    <a:schemeClr val="tx1"/>
                  </a:solidFill>
                  <a:latin typeface="Arial" charset="0"/>
                </a:rPr>
                <a:t>2</a:t>
              </a:r>
              <a:endParaRPr kumimoji="0" lang="en-US" sz="1400" b="1" i="0" u="none" strike="noStrike" cap="none" normalizeH="0" baseline="0" dirty="0" smtClean="0">
                <a:ln>
                  <a:noFill/>
                </a:ln>
                <a:solidFill>
                  <a:schemeClr val="tx1"/>
                </a:solidFill>
                <a:effectLst/>
                <a:latin typeface="Arial" charset="0"/>
              </a:endParaRPr>
            </a:p>
          </p:txBody>
        </p:sp>
      </p:grpSp>
      <p:grpSp>
        <p:nvGrpSpPr>
          <p:cNvPr id="6" name="Group 5"/>
          <p:cNvGrpSpPr/>
          <p:nvPr/>
        </p:nvGrpSpPr>
        <p:grpSpPr>
          <a:xfrm>
            <a:off x="228600" y="762000"/>
            <a:ext cx="1066800" cy="990600"/>
            <a:chOff x="304800" y="838200"/>
            <a:chExt cx="1066800" cy="990600"/>
          </a:xfrm>
        </p:grpSpPr>
        <p:sp>
          <p:nvSpPr>
            <p:cNvPr id="4" name="Rounded Rectangle 3"/>
            <p:cNvSpPr/>
            <p:nvPr/>
          </p:nvSpPr>
          <p:spPr bwMode="auto">
            <a:xfrm>
              <a:off x="457200" y="990600"/>
              <a:ext cx="914400" cy="8382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Select who the caller is.</a:t>
              </a:r>
            </a:p>
          </p:txBody>
        </p:sp>
        <p:sp>
          <p:nvSpPr>
            <p:cNvPr id="5" name="Oval 4"/>
            <p:cNvSpPr/>
            <p:nvPr/>
          </p:nvSpPr>
          <p:spPr bwMode="auto">
            <a:xfrm>
              <a:off x="304800" y="838200"/>
              <a:ext cx="381000" cy="304800"/>
            </a:xfrm>
            <a:prstGeom prst="ellipse">
              <a:avLst/>
            </a:prstGeom>
            <a:solidFill>
              <a:schemeClr val="bg1"/>
            </a:solid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1</a:t>
              </a:r>
            </a:p>
          </p:txBody>
        </p:sp>
      </p:grpSp>
      <p:grpSp>
        <p:nvGrpSpPr>
          <p:cNvPr id="7" name="Group 20"/>
          <p:cNvGrpSpPr/>
          <p:nvPr/>
        </p:nvGrpSpPr>
        <p:grpSpPr>
          <a:xfrm>
            <a:off x="152400" y="2438400"/>
            <a:ext cx="1066800" cy="990600"/>
            <a:chOff x="304800" y="838200"/>
            <a:chExt cx="1066800" cy="990600"/>
          </a:xfrm>
        </p:grpSpPr>
        <p:sp>
          <p:nvSpPr>
            <p:cNvPr id="22" name="Rounded Rectangle 21"/>
            <p:cNvSpPr/>
            <p:nvPr/>
          </p:nvSpPr>
          <p:spPr bwMode="auto">
            <a:xfrm>
              <a:off x="457200" y="990600"/>
              <a:ext cx="914400" cy="8382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Select category and reason</a:t>
              </a:r>
            </a:p>
          </p:txBody>
        </p:sp>
        <p:sp>
          <p:nvSpPr>
            <p:cNvPr id="23" name="Oval 22"/>
            <p:cNvSpPr/>
            <p:nvPr/>
          </p:nvSpPr>
          <p:spPr bwMode="auto">
            <a:xfrm>
              <a:off x="304800" y="838200"/>
              <a:ext cx="381000" cy="304800"/>
            </a:xfrm>
            <a:prstGeom prst="ellipse">
              <a:avLst/>
            </a:prstGeom>
            <a:solidFill>
              <a:schemeClr val="bg1"/>
            </a:solid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3</a:t>
              </a:r>
            </a:p>
          </p:txBody>
        </p:sp>
      </p:grpSp>
      <p:grpSp>
        <p:nvGrpSpPr>
          <p:cNvPr id="8" name="Group 31"/>
          <p:cNvGrpSpPr/>
          <p:nvPr/>
        </p:nvGrpSpPr>
        <p:grpSpPr>
          <a:xfrm>
            <a:off x="152400" y="3810000"/>
            <a:ext cx="1066800" cy="990600"/>
            <a:chOff x="304800" y="838200"/>
            <a:chExt cx="1066800" cy="990600"/>
          </a:xfrm>
        </p:grpSpPr>
        <p:sp>
          <p:nvSpPr>
            <p:cNvPr id="33" name="Rounded Rectangle 32"/>
            <p:cNvSpPr/>
            <p:nvPr/>
          </p:nvSpPr>
          <p:spPr bwMode="auto">
            <a:xfrm>
              <a:off x="457200" y="990600"/>
              <a:ext cx="914400" cy="8382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Uncheck</a:t>
              </a:r>
              <a:r>
                <a:rPr kumimoji="0" lang="en-US" sz="1000" b="1" i="0" u="none" strike="noStrike" cap="none" normalizeH="0" dirty="0" smtClean="0">
                  <a:ln>
                    <a:noFill/>
                  </a:ln>
                  <a:solidFill>
                    <a:schemeClr val="bg1"/>
                  </a:solidFill>
                  <a:effectLst/>
                  <a:latin typeface="Arial" charset="0"/>
                </a:rPr>
                <a:t> ‘Contains PHI’  if it does not apply</a:t>
              </a:r>
              <a:endParaRPr kumimoji="0" lang="en-US" sz="1000" b="1" i="0" u="none" strike="noStrike" cap="none" normalizeH="0" baseline="0" dirty="0" smtClean="0">
                <a:ln>
                  <a:noFill/>
                </a:ln>
                <a:solidFill>
                  <a:schemeClr val="bg1"/>
                </a:solidFill>
                <a:effectLst/>
                <a:latin typeface="Arial" charset="0"/>
              </a:endParaRPr>
            </a:p>
          </p:txBody>
        </p:sp>
        <p:sp>
          <p:nvSpPr>
            <p:cNvPr id="34" name="Oval 33"/>
            <p:cNvSpPr/>
            <p:nvPr/>
          </p:nvSpPr>
          <p:spPr bwMode="auto">
            <a:xfrm>
              <a:off x="304800" y="838200"/>
              <a:ext cx="381000" cy="304800"/>
            </a:xfrm>
            <a:prstGeom prst="ellipse">
              <a:avLst/>
            </a:prstGeom>
            <a:solidFill>
              <a:schemeClr val="bg1"/>
            </a:solid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4</a:t>
              </a:r>
            </a:p>
          </p:txBody>
        </p:sp>
      </p:grpSp>
      <p:grpSp>
        <p:nvGrpSpPr>
          <p:cNvPr id="9" name="Group 43"/>
          <p:cNvGrpSpPr/>
          <p:nvPr/>
        </p:nvGrpSpPr>
        <p:grpSpPr>
          <a:xfrm>
            <a:off x="7848600" y="2819400"/>
            <a:ext cx="1066800" cy="990600"/>
            <a:chOff x="304800" y="838200"/>
            <a:chExt cx="1066800" cy="990600"/>
          </a:xfrm>
        </p:grpSpPr>
        <p:sp>
          <p:nvSpPr>
            <p:cNvPr id="45" name="Rounded Rectangle 44"/>
            <p:cNvSpPr/>
            <p:nvPr/>
          </p:nvSpPr>
          <p:spPr bwMode="auto">
            <a:xfrm>
              <a:off x="457200" y="990600"/>
              <a:ext cx="914400" cy="8382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Arial" charset="0"/>
                </a:rPr>
                <a:t>Information</a:t>
              </a:r>
              <a:r>
                <a:rPr kumimoji="0" lang="en-US" sz="900" b="1" i="0" u="none" strike="noStrike" cap="none" normalizeH="0" dirty="0" smtClean="0">
                  <a:ln>
                    <a:noFill/>
                  </a:ln>
                  <a:solidFill>
                    <a:schemeClr val="bg1"/>
                  </a:solidFill>
                  <a:effectLst/>
                  <a:latin typeface="Arial" charset="0"/>
                </a:rPr>
                <a:t> about the inquiry</a:t>
              </a:r>
              <a:endParaRPr kumimoji="0" lang="en-US" sz="900" b="1" i="0" u="none" strike="noStrike" cap="none" normalizeH="0" baseline="0" dirty="0" smtClean="0">
                <a:ln>
                  <a:noFill/>
                </a:ln>
                <a:solidFill>
                  <a:schemeClr val="bg1"/>
                </a:solidFill>
                <a:effectLst/>
                <a:latin typeface="Arial" charset="0"/>
              </a:endParaRPr>
            </a:p>
          </p:txBody>
        </p:sp>
        <p:sp>
          <p:nvSpPr>
            <p:cNvPr id="46" name="Oval 45"/>
            <p:cNvSpPr/>
            <p:nvPr/>
          </p:nvSpPr>
          <p:spPr bwMode="auto">
            <a:xfrm>
              <a:off x="304800" y="838200"/>
              <a:ext cx="381000" cy="304800"/>
            </a:xfrm>
            <a:prstGeom prst="ellipse">
              <a:avLst/>
            </a:prstGeom>
            <a:solidFill>
              <a:schemeClr val="bg1"/>
            </a:solid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5</a:t>
              </a:r>
            </a:p>
          </p:txBody>
        </p:sp>
      </p:grpSp>
      <p:grpSp>
        <p:nvGrpSpPr>
          <p:cNvPr id="10" name="Group 49"/>
          <p:cNvGrpSpPr/>
          <p:nvPr/>
        </p:nvGrpSpPr>
        <p:grpSpPr>
          <a:xfrm>
            <a:off x="7848600" y="4191000"/>
            <a:ext cx="1066800" cy="990600"/>
            <a:chOff x="304800" y="838200"/>
            <a:chExt cx="1066800" cy="990600"/>
          </a:xfrm>
        </p:grpSpPr>
        <p:sp>
          <p:nvSpPr>
            <p:cNvPr id="51" name="Rounded Rectangle 50"/>
            <p:cNvSpPr/>
            <p:nvPr/>
          </p:nvSpPr>
          <p:spPr bwMode="auto">
            <a:xfrm>
              <a:off x="457200" y="990600"/>
              <a:ext cx="914400" cy="8382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Arial" charset="0"/>
                </a:rPr>
                <a:t>Resolution needed or  Resolution that was provided</a:t>
              </a:r>
            </a:p>
          </p:txBody>
        </p:sp>
        <p:sp>
          <p:nvSpPr>
            <p:cNvPr id="52" name="Oval 51"/>
            <p:cNvSpPr/>
            <p:nvPr/>
          </p:nvSpPr>
          <p:spPr bwMode="auto">
            <a:xfrm>
              <a:off x="304800" y="838200"/>
              <a:ext cx="381000" cy="304800"/>
            </a:xfrm>
            <a:prstGeom prst="ellipse">
              <a:avLst/>
            </a:prstGeom>
            <a:solidFill>
              <a:schemeClr val="bg1"/>
            </a:solid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200" b="1" dirty="0" smtClean="0">
                  <a:solidFill>
                    <a:schemeClr val="tx1"/>
                  </a:solidFill>
                  <a:latin typeface="Arial" charset="0"/>
                </a:rPr>
                <a:t>6</a:t>
              </a:r>
              <a:endParaRPr kumimoji="0" lang="en-US" sz="1200" b="1" i="0" u="none" strike="noStrike" cap="none" normalizeH="0" baseline="0" dirty="0" smtClean="0">
                <a:ln>
                  <a:noFill/>
                </a:ln>
                <a:solidFill>
                  <a:schemeClr val="tx1"/>
                </a:solidFill>
                <a:effectLst/>
                <a:latin typeface="Arial" charset="0"/>
              </a:endParaRPr>
            </a:p>
          </p:txBody>
        </p:sp>
      </p:grpSp>
      <p:grpSp>
        <p:nvGrpSpPr>
          <p:cNvPr id="11" name="Group 52"/>
          <p:cNvGrpSpPr/>
          <p:nvPr/>
        </p:nvGrpSpPr>
        <p:grpSpPr>
          <a:xfrm>
            <a:off x="7772400" y="5410200"/>
            <a:ext cx="1066800" cy="990600"/>
            <a:chOff x="304800" y="838200"/>
            <a:chExt cx="1066800" cy="990600"/>
          </a:xfrm>
        </p:grpSpPr>
        <p:sp>
          <p:nvSpPr>
            <p:cNvPr id="54" name="Rounded Rectangle 53"/>
            <p:cNvSpPr/>
            <p:nvPr/>
          </p:nvSpPr>
          <p:spPr bwMode="auto">
            <a:xfrm>
              <a:off x="457200" y="990600"/>
              <a:ext cx="914400" cy="8382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Update the</a:t>
              </a:r>
              <a:r>
                <a:rPr kumimoji="0" lang="en-US" sz="1000" b="1" i="0" u="none" strike="noStrike" cap="none" normalizeH="0" dirty="0" smtClean="0">
                  <a:ln>
                    <a:noFill/>
                  </a:ln>
                  <a:solidFill>
                    <a:schemeClr val="bg1"/>
                  </a:solidFill>
                  <a:effectLst/>
                  <a:latin typeface="Arial" charset="0"/>
                </a:rPr>
                <a:t> Tier if needed</a:t>
              </a:r>
              <a:endParaRPr kumimoji="0" lang="en-US" sz="1000" b="1" i="0" u="none" strike="noStrike" cap="none" normalizeH="0" baseline="0" dirty="0" smtClean="0">
                <a:ln>
                  <a:noFill/>
                </a:ln>
                <a:solidFill>
                  <a:schemeClr val="bg1"/>
                </a:solidFill>
                <a:effectLst/>
                <a:latin typeface="Arial" charset="0"/>
              </a:endParaRPr>
            </a:p>
          </p:txBody>
        </p:sp>
        <p:sp>
          <p:nvSpPr>
            <p:cNvPr id="55" name="Oval 54"/>
            <p:cNvSpPr/>
            <p:nvPr/>
          </p:nvSpPr>
          <p:spPr bwMode="auto">
            <a:xfrm>
              <a:off x="304800" y="838200"/>
              <a:ext cx="381000" cy="304800"/>
            </a:xfrm>
            <a:prstGeom prst="ellipse">
              <a:avLst/>
            </a:prstGeom>
            <a:solidFill>
              <a:schemeClr val="bg1"/>
            </a:solid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400" b="1" dirty="0" smtClean="0">
                  <a:solidFill>
                    <a:schemeClr val="tx1"/>
                  </a:solidFill>
                  <a:latin typeface="Arial" charset="0"/>
                </a:rPr>
                <a:t>7</a:t>
              </a:r>
              <a:endParaRPr kumimoji="0" lang="en-US" sz="1400" b="1" i="0" u="none" strike="noStrike" cap="none" normalizeH="0" baseline="0" dirty="0" smtClean="0">
                <a:ln>
                  <a:noFill/>
                </a:ln>
                <a:solidFill>
                  <a:schemeClr val="tx1"/>
                </a:solidFill>
                <a:effectLst/>
                <a:latin typeface="Arial" charset="0"/>
              </a:endParaRPr>
            </a:p>
          </p:txBody>
        </p:sp>
      </p:grpSp>
      <p:grpSp>
        <p:nvGrpSpPr>
          <p:cNvPr id="14" name="Group 38"/>
          <p:cNvGrpSpPr/>
          <p:nvPr/>
        </p:nvGrpSpPr>
        <p:grpSpPr>
          <a:xfrm>
            <a:off x="1828800" y="5410200"/>
            <a:ext cx="1066800" cy="990600"/>
            <a:chOff x="304800" y="838200"/>
            <a:chExt cx="1066800" cy="990600"/>
          </a:xfrm>
        </p:grpSpPr>
        <p:sp>
          <p:nvSpPr>
            <p:cNvPr id="40" name="Rounded Rectangle 39"/>
            <p:cNvSpPr/>
            <p:nvPr/>
          </p:nvSpPr>
          <p:spPr bwMode="auto">
            <a:xfrm>
              <a:off x="457200" y="990600"/>
              <a:ext cx="914400" cy="8382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000" b="1" dirty="0" smtClean="0">
                  <a:solidFill>
                    <a:schemeClr val="bg1"/>
                  </a:solidFill>
                  <a:latin typeface="Arial" charset="0"/>
                </a:rPr>
                <a:t>Change the severity if needed </a:t>
              </a:r>
              <a:endParaRPr kumimoji="0" lang="en-US" sz="1000" b="1" i="0" u="none" strike="noStrike" cap="none" normalizeH="0" baseline="0" dirty="0" smtClean="0">
                <a:ln>
                  <a:noFill/>
                </a:ln>
                <a:solidFill>
                  <a:schemeClr val="bg1"/>
                </a:solidFill>
                <a:effectLst/>
                <a:latin typeface="Arial" charset="0"/>
              </a:endParaRPr>
            </a:p>
          </p:txBody>
        </p:sp>
        <p:sp>
          <p:nvSpPr>
            <p:cNvPr id="41" name="Oval 40"/>
            <p:cNvSpPr/>
            <p:nvPr/>
          </p:nvSpPr>
          <p:spPr bwMode="auto">
            <a:xfrm>
              <a:off x="304800" y="838200"/>
              <a:ext cx="381000" cy="304800"/>
            </a:xfrm>
            <a:prstGeom prst="ellipse">
              <a:avLst/>
            </a:prstGeom>
            <a:solidFill>
              <a:schemeClr val="bg1"/>
            </a:solid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400" b="1" dirty="0" smtClean="0">
                  <a:solidFill>
                    <a:schemeClr val="tx1"/>
                  </a:solidFill>
                  <a:latin typeface="Arial" charset="0"/>
                </a:rPr>
                <a:t>9</a:t>
              </a:r>
              <a:endParaRPr kumimoji="0" lang="en-US" sz="1400" b="1" i="0" u="none" strike="noStrike" cap="none" normalizeH="0" baseline="0" dirty="0" smtClean="0">
                <a:ln>
                  <a:noFill/>
                </a:ln>
                <a:solidFill>
                  <a:schemeClr val="tx1"/>
                </a:solidFill>
                <a:effectLst/>
                <a:latin typeface="Arial" charset="0"/>
              </a:endParaRPr>
            </a:p>
          </p:txBody>
        </p:sp>
      </p:grpSp>
      <p:grpSp>
        <p:nvGrpSpPr>
          <p:cNvPr id="15" name="Group 68"/>
          <p:cNvGrpSpPr/>
          <p:nvPr/>
        </p:nvGrpSpPr>
        <p:grpSpPr>
          <a:xfrm>
            <a:off x="4038600" y="5410200"/>
            <a:ext cx="1066800" cy="990600"/>
            <a:chOff x="304800" y="838200"/>
            <a:chExt cx="1066800" cy="990600"/>
          </a:xfrm>
        </p:grpSpPr>
        <p:sp>
          <p:nvSpPr>
            <p:cNvPr id="70" name="Rounded Rectangle 69"/>
            <p:cNvSpPr/>
            <p:nvPr/>
          </p:nvSpPr>
          <p:spPr bwMode="auto">
            <a:xfrm>
              <a:off x="457200" y="990600"/>
              <a:ext cx="914400" cy="8382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Update the</a:t>
              </a:r>
              <a:r>
                <a:rPr kumimoji="0" lang="en-US" sz="1000" b="1" i="0" u="none" strike="noStrike" cap="none" normalizeH="0" dirty="0" smtClean="0">
                  <a:ln>
                    <a:noFill/>
                  </a:ln>
                  <a:solidFill>
                    <a:schemeClr val="bg1"/>
                  </a:solidFill>
                  <a:effectLst/>
                  <a:latin typeface="Arial" charset="0"/>
                </a:rPr>
                <a:t> Tier if needed</a:t>
              </a:r>
              <a:endParaRPr kumimoji="0" lang="en-US" sz="1000" b="1" i="0" u="none" strike="noStrike" cap="none" normalizeH="0" baseline="0" dirty="0" smtClean="0">
                <a:ln>
                  <a:noFill/>
                </a:ln>
                <a:solidFill>
                  <a:schemeClr val="bg1"/>
                </a:solidFill>
                <a:effectLst/>
                <a:latin typeface="Arial" charset="0"/>
              </a:endParaRPr>
            </a:p>
          </p:txBody>
        </p:sp>
        <p:sp>
          <p:nvSpPr>
            <p:cNvPr id="71" name="Oval 70"/>
            <p:cNvSpPr/>
            <p:nvPr/>
          </p:nvSpPr>
          <p:spPr bwMode="auto">
            <a:xfrm>
              <a:off x="304800" y="838200"/>
              <a:ext cx="457200" cy="304800"/>
            </a:xfrm>
            <a:prstGeom prst="ellipse">
              <a:avLst/>
            </a:prstGeom>
            <a:solidFill>
              <a:schemeClr val="bg1"/>
            </a:solid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900" b="1" dirty="0" smtClean="0">
                  <a:solidFill>
                    <a:schemeClr val="tx1"/>
                  </a:solidFill>
                  <a:latin typeface="Arial" charset="0"/>
                </a:rPr>
                <a:t>10</a:t>
              </a:r>
              <a:endParaRPr kumimoji="0" lang="en-US" sz="900" b="1" i="0" u="none" strike="noStrike" cap="none" normalizeH="0" baseline="0" dirty="0" smtClean="0">
                <a:ln>
                  <a:noFill/>
                </a:ln>
                <a:solidFill>
                  <a:schemeClr val="tx1"/>
                </a:solidFill>
                <a:effectLst/>
                <a:latin typeface="Arial" charset="0"/>
              </a:endParaRPr>
            </a:p>
          </p:txBody>
        </p:sp>
      </p:grpSp>
      <p:grpSp>
        <p:nvGrpSpPr>
          <p:cNvPr id="16" name="Group 63"/>
          <p:cNvGrpSpPr/>
          <p:nvPr/>
        </p:nvGrpSpPr>
        <p:grpSpPr>
          <a:xfrm>
            <a:off x="5943600" y="5410200"/>
            <a:ext cx="1143000" cy="990600"/>
            <a:chOff x="4419600" y="5334000"/>
            <a:chExt cx="1143000" cy="990600"/>
          </a:xfrm>
          <a:solidFill>
            <a:schemeClr val="bg1">
              <a:lumMod val="85000"/>
            </a:schemeClr>
          </a:solidFill>
        </p:grpSpPr>
        <p:sp>
          <p:nvSpPr>
            <p:cNvPr id="35" name="Rounded Rectangle 34"/>
            <p:cNvSpPr/>
            <p:nvPr/>
          </p:nvSpPr>
          <p:spPr bwMode="auto">
            <a:xfrm>
              <a:off x="4648200" y="5486400"/>
              <a:ext cx="914400" cy="838200"/>
            </a:xfrm>
            <a:prstGeom prst="roundRect">
              <a:avLst/>
            </a:prstGeom>
            <a:solidFill>
              <a:schemeClr val="accent1"/>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Arial" charset="0"/>
                </a:rPr>
                <a:t>If resolution is needed send</a:t>
              </a:r>
              <a:r>
                <a:rPr kumimoji="0" lang="en-US" sz="800" b="1" i="0" u="none" strike="noStrike" cap="none" normalizeH="0" dirty="0" smtClean="0">
                  <a:ln>
                    <a:noFill/>
                  </a:ln>
                  <a:solidFill>
                    <a:schemeClr val="bg1"/>
                  </a:solidFill>
                  <a:effectLst/>
                  <a:latin typeface="Arial" charset="0"/>
                </a:rPr>
                <a:t> to the appropriate location</a:t>
              </a:r>
              <a:endParaRPr kumimoji="0" lang="en-US" sz="800" b="1" i="0" u="none" strike="noStrike" cap="none" normalizeH="0" baseline="0" dirty="0" smtClean="0">
                <a:ln>
                  <a:noFill/>
                </a:ln>
                <a:solidFill>
                  <a:schemeClr val="bg1"/>
                </a:solidFill>
                <a:effectLst/>
                <a:latin typeface="Arial" charset="0"/>
              </a:endParaRPr>
            </a:p>
          </p:txBody>
        </p:sp>
        <p:sp>
          <p:nvSpPr>
            <p:cNvPr id="36" name="Oval 35"/>
            <p:cNvSpPr/>
            <p:nvPr/>
          </p:nvSpPr>
          <p:spPr bwMode="auto">
            <a:xfrm>
              <a:off x="4419600" y="5334000"/>
              <a:ext cx="381000" cy="304800"/>
            </a:xfrm>
            <a:prstGeom prst="ellipse">
              <a:avLst/>
            </a:prstGeom>
            <a:solidFill>
              <a:schemeClr val="bg1"/>
            </a:solid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400" b="1" dirty="0" smtClean="0">
                  <a:solidFill>
                    <a:schemeClr val="tx1"/>
                  </a:solidFill>
                  <a:latin typeface="Arial" charset="0"/>
                </a:rPr>
                <a:t>8</a:t>
              </a:r>
              <a:endParaRPr kumimoji="0" lang="en-US" sz="1400" b="1" i="0" u="none" strike="noStrike" cap="none" normalizeH="0" baseline="0" dirty="0" smtClean="0">
                <a:ln>
                  <a:noFill/>
                </a:ln>
                <a:solidFill>
                  <a:schemeClr val="tx1"/>
                </a:solidFill>
                <a:effectLst/>
                <a:latin typeface="Arial" charset="0"/>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Creating a new TIMS</a:t>
            </a:r>
            <a:endParaRPr lang="en-US" dirty="0"/>
          </a:p>
        </p:txBody>
      </p:sp>
      <p:pic>
        <p:nvPicPr>
          <p:cNvPr id="18437" name="Picture 5"/>
          <p:cNvPicPr>
            <a:picLocks noChangeAspect="1" noChangeArrowheads="1"/>
          </p:cNvPicPr>
          <p:nvPr/>
        </p:nvPicPr>
        <p:blipFill>
          <a:blip r:embed="rId3" cstate="print"/>
          <a:srcRect t="15575" r="30973" b="5133"/>
          <a:stretch>
            <a:fillRect/>
          </a:stretch>
        </p:blipFill>
        <p:spPr bwMode="auto">
          <a:xfrm>
            <a:off x="1600200" y="1295400"/>
            <a:ext cx="5943600" cy="4267200"/>
          </a:xfrm>
          <a:prstGeom prst="rect">
            <a:avLst/>
          </a:prstGeom>
          <a:ln>
            <a:noFill/>
          </a:ln>
          <a:effectLst>
            <a:outerShdw blurRad="292100" dist="139700" dir="2700000" algn="tl" rotWithShape="0">
              <a:srgbClr val="333333">
                <a:alpha val="65000"/>
              </a:srgbClr>
            </a:outerShdw>
          </a:effectLst>
        </p:spPr>
      </p:pic>
      <p:cxnSp>
        <p:nvCxnSpPr>
          <p:cNvPr id="10" name="Straight Arrow Connector 9"/>
          <p:cNvCxnSpPr/>
          <p:nvPr/>
        </p:nvCxnSpPr>
        <p:spPr bwMode="auto">
          <a:xfrm>
            <a:off x="1295400" y="1295400"/>
            <a:ext cx="990600" cy="152400"/>
          </a:xfrm>
          <a:prstGeom prst="straightConnector1">
            <a:avLst/>
          </a:prstGeom>
          <a:noFill/>
          <a:ln w="19050" cap="flat" cmpd="sng" algn="ctr">
            <a:solidFill>
              <a:srgbClr val="FF0000"/>
            </a:solidFill>
            <a:prstDash val="solid"/>
            <a:round/>
            <a:headEnd type="none" w="med" len="med"/>
            <a:tailEnd type="arrow"/>
          </a:ln>
          <a:effectLst/>
        </p:spPr>
      </p:cxnSp>
      <p:grpSp>
        <p:nvGrpSpPr>
          <p:cNvPr id="3" name="Group 10"/>
          <p:cNvGrpSpPr/>
          <p:nvPr/>
        </p:nvGrpSpPr>
        <p:grpSpPr>
          <a:xfrm>
            <a:off x="7696200" y="685800"/>
            <a:ext cx="1066800" cy="990600"/>
            <a:chOff x="304800" y="838200"/>
            <a:chExt cx="1066800" cy="990600"/>
          </a:xfrm>
          <a:solidFill>
            <a:schemeClr val="bg1">
              <a:lumMod val="85000"/>
            </a:schemeClr>
          </a:solidFill>
        </p:grpSpPr>
        <p:sp>
          <p:nvSpPr>
            <p:cNvPr id="12" name="Rounded Rectangle 11"/>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Enter the current phone number</a:t>
              </a:r>
            </a:p>
          </p:txBody>
        </p:sp>
        <p:sp>
          <p:nvSpPr>
            <p:cNvPr id="13" name="Oval 12"/>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400" b="1" dirty="0" smtClean="0">
                  <a:solidFill>
                    <a:schemeClr val="tx1"/>
                  </a:solidFill>
                  <a:latin typeface="Arial" charset="0"/>
                </a:rPr>
                <a:t>2</a:t>
              </a:r>
              <a:endParaRPr kumimoji="0" lang="en-US" sz="1400" b="1" i="0" u="none" strike="noStrike" cap="none" normalizeH="0" baseline="0" dirty="0" smtClean="0">
                <a:ln>
                  <a:noFill/>
                </a:ln>
                <a:solidFill>
                  <a:schemeClr val="tx1"/>
                </a:solidFill>
                <a:effectLst/>
                <a:latin typeface="Arial" charset="0"/>
              </a:endParaRPr>
            </a:p>
          </p:txBody>
        </p:sp>
      </p:grpSp>
      <p:grpSp>
        <p:nvGrpSpPr>
          <p:cNvPr id="6" name="Group 5"/>
          <p:cNvGrpSpPr/>
          <p:nvPr/>
        </p:nvGrpSpPr>
        <p:grpSpPr>
          <a:xfrm>
            <a:off x="228600" y="762000"/>
            <a:ext cx="1066800" cy="990600"/>
            <a:chOff x="304800" y="838200"/>
            <a:chExt cx="1066800" cy="990600"/>
          </a:xfrm>
        </p:grpSpPr>
        <p:sp>
          <p:nvSpPr>
            <p:cNvPr id="4" name="Rounded Rectangle 3"/>
            <p:cNvSpPr/>
            <p:nvPr/>
          </p:nvSpPr>
          <p:spPr bwMode="auto">
            <a:xfrm>
              <a:off x="457200" y="990600"/>
              <a:ext cx="914400" cy="8382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Select who the caller is.</a:t>
              </a:r>
            </a:p>
          </p:txBody>
        </p:sp>
        <p:sp>
          <p:nvSpPr>
            <p:cNvPr id="5" name="Oval 4"/>
            <p:cNvSpPr/>
            <p:nvPr/>
          </p:nvSpPr>
          <p:spPr bwMode="auto">
            <a:xfrm>
              <a:off x="304800" y="838200"/>
              <a:ext cx="381000" cy="304800"/>
            </a:xfrm>
            <a:prstGeom prst="ellipse">
              <a:avLst/>
            </a:prstGeom>
            <a:solidFill>
              <a:schemeClr val="bg1"/>
            </a:solid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1</a:t>
              </a:r>
            </a:p>
          </p:txBody>
        </p:sp>
      </p:grpSp>
      <p:grpSp>
        <p:nvGrpSpPr>
          <p:cNvPr id="7" name="Group 20"/>
          <p:cNvGrpSpPr/>
          <p:nvPr/>
        </p:nvGrpSpPr>
        <p:grpSpPr>
          <a:xfrm>
            <a:off x="152400" y="2438400"/>
            <a:ext cx="1066800" cy="990600"/>
            <a:chOff x="304800" y="838200"/>
            <a:chExt cx="1066800" cy="990600"/>
          </a:xfrm>
          <a:solidFill>
            <a:schemeClr val="bg1">
              <a:lumMod val="85000"/>
            </a:schemeClr>
          </a:solidFill>
        </p:grpSpPr>
        <p:sp>
          <p:nvSpPr>
            <p:cNvPr id="22" name="Rounded Rectangle 21"/>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Select category and reason</a:t>
              </a:r>
            </a:p>
          </p:txBody>
        </p:sp>
        <p:sp>
          <p:nvSpPr>
            <p:cNvPr id="23" name="Oval 22"/>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3</a:t>
              </a:r>
            </a:p>
          </p:txBody>
        </p:sp>
      </p:grpSp>
      <p:grpSp>
        <p:nvGrpSpPr>
          <p:cNvPr id="8" name="Group 31"/>
          <p:cNvGrpSpPr/>
          <p:nvPr/>
        </p:nvGrpSpPr>
        <p:grpSpPr>
          <a:xfrm>
            <a:off x="152400" y="3810000"/>
            <a:ext cx="1066800" cy="990600"/>
            <a:chOff x="304800" y="838200"/>
            <a:chExt cx="1066800" cy="990600"/>
          </a:xfrm>
          <a:solidFill>
            <a:schemeClr val="bg1">
              <a:lumMod val="85000"/>
            </a:schemeClr>
          </a:solidFill>
        </p:grpSpPr>
        <p:sp>
          <p:nvSpPr>
            <p:cNvPr id="33" name="Rounded Rectangle 32"/>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Uncheck</a:t>
              </a:r>
              <a:r>
                <a:rPr kumimoji="0" lang="en-US" sz="1000" b="1" i="0" u="none" strike="noStrike" cap="none" normalizeH="0" dirty="0" smtClean="0">
                  <a:ln>
                    <a:noFill/>
                  </a:ln>
                  <a:solidFill>
                    <a:schemeClr val="bg1"/>
                  </a:solidFill>
                  <a:effectLst/>
                  <a:latin typeface="Arial" charset="0"/>
                </a:rPr>
                <a:t> ‘Contains PHI’  if it does not apply</a:t>
              </a:r>
              <a:endParaRPr kumimoji="0" lang="en-US" sz="1000" b="1" i="0" u="none" strike="noStrike" cap="none" normalizeH="0" baseline="0" dirty="0" smtClean="0">
                <a:ln>
                  <a:noFill/>
                </a:ln>
                <a:solidFill>
                  <a:schemeClr val="bg1"/>
                </a:solidFill>
                <a:effectLst/>
                <a:latin typeface="Arial" charset="0"/>
              </a:endParaRPr>
            </a:p>
          </p:txBody>
        </p:sp>
        <p:sp>
          <p:nvSpPr>
            <p:cNvPr id="34" name="Oval 33"/>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4</a:t>
              </a:r>
            </a:p>
          </p:txBody>
        </p:sp>
      </p:grpSp>
      <p:grpSp>
        <p:nvGrpSpPr>
          <p:cNvPr id="9" name="Group 43"/>
          <p:cNvGrpSpPr/>
          <p:nvPr/>
        </p:nvGrpSpPr>
        <p:grpSpPr>
          <a:xfrm>
            <a:off x="7848600" y="2819400"/>
            <a:ext cx="1066800" cy="990600"/>
            <a:chOff x="304800" y="838200"/>
            <a:chExt cx="1066800" cy="990600"/>
          </a:xfrm>
          <a:solidFill>
            <a:schemeClr val="bg1">
              <a:lumMod val="85000"/>
            </a:schemeClr>
          </a:solidFill>
        </p:grpSpPr>
        <p:sp>
          <p:nvSpPr>
            <p:cNvPr id="45" name="Rounded Rectangle 44"/>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Arial" charset="0"/>
                </a:rPr>
                <a:t>Information</a:t>
              </a:r>
              <a:r>
                <a:rPr kumimoji="0" lang="en-US" sz="900" b="1" i="0" u="none" strike="noStrike" cap="none" normalizeH="0" dirty="0" smtClean="0">
                  <a:ln>
                    <a:noFill/>
                  </a:ln>
                  <a:solidFill>
                    <a:schemeClr val="bg1"/>
                  </a:solidFill>
                  <a:effectLst/>
                  <a:latin typeface="Arial" charset="0"/>
                </a:rPr>
                <a:t> about the inquiry</a:t>
              </a:r>
              <a:endParaRPr kumimoji="0" lang="en-US" sz="900" b="1" i="0" u="none" strike="noStrike" cap="none" normalizeH="0" baseline="0" dirty="0" smtClean="0">
                <a:ln>
                  <a:noFill/>
                </a:ln>
                <a:solidFill>
                  <a:schemeClr val="bg1"/>
                </a:solidFill>
                <a:effectLst/>
                <a:latin typeface="Arial" charset="0"/>
              </a:endParaRPr>
            </a:p>
          </p:txBody>
        </p:sp>
        <p:sp>
          <p:nvSpPr>
            <p:cNvPr id="46" name="Oval 45"/>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5</a:t>
              </a:r>
            </a:p>
          </p:txBody>
        </p:sp>
      </p:grpSp>
      <p:grpSp>
        <p:nvGrpSpPr>
          <p:cNvPr id="11" name="Group 49"/>
          <p:cNvGrpSpPr/>
          <p:nvPr/>
        </p:nvGrpSpPr>
        <p:grpSpPr>
          <a:xfrm>
            <a:off x="7848600" y="4191000"/>
            <a:ext cx="1066800" cy="990600"/>
            <a:chOff x="304800" y="838200"/>
            <a:chExt cx="1066800" cy="990600"/>
          </a:xfrm>
          <a:solidFill>
            <a:schemeClr val="bg1">
              <a:lumMod val="85000"/>
            </a:schemeClr>
          </a:solidFill>
        </p:grpSpPr>
        <p:sp>
          <p:nvSpPr>
            <p:cNvPr id="51" name="Rounded Rectangle 50"/>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Arial" charset="0"/>
                </a:rPr>
                <a:t>Resolution needed or  Resolution that was provided</a:t>
              </a:r>
            </a:p>
          </p:txBody>
        </p:sp>
        <p:sp>
          <p:nvSpPr>
            <p:cNvPr id="52" name="Oval 51"/>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200" b="1" dirty="0" smtClean="0">
                  <a:solidFill>
                    <a:schemeClr val="tx1"/>
                  </a:solidFill>
                  <a:latin typeface="Arial" charset="0"/>
                </a:rPr>
                <a:t>6</a:t>
              </a:r>
              <a:endParaRPr kumimoji="0" lang="en-US" sz="1200" b="1" i="0" u="none" strike="noStrike" cap="none" normalizeH="0" baseline="0" dirty="0" smtClean="0">
                <a:ln>
                  <a:noFill/>
                </a:ln>
                <a:solidFill>
                  <a:schemeClr val="tx1"/>
                </a:solidFill>
                <a:effectLst/>
                <a:latin typeface="Arial" charset="0"/>
              </a:endParaRPr>
            </a:p>
          </p:txBody>
        </p:sp>
      </p:grpSp>
      <p:grpSp>
        <p:nvGrpSpPr>
          <p:cNvPr id="14" name="Group 52"/>
          <p:cNvGrpSpPr/>
          <p:nvPr/>
        </p:nvGrpSpPr>
        <p:grpSpPr>
          <a:xfrm>
            <a:off x="7772400" y="5410200"/>
            <a:ext cx="1066800" cy="990600"/>
            <a:chOff x="304800" y="838200"/>
            <a:chExt cx="1066800" cy="990600"/>
          </a:xfrm>
          <a:solidFill>
            <a:schemeClr val="bg1">
              <a:lumMod val="85000"/>
            </a:schemeClr>
          </a:solidFill>
        </p:grpSpPr>
        <p:sp>
          <p:nvSpPr>
            <p:cNvPr id="54" name="Rounded Rectangle 53"/>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Update the</a:t>
              </a:r>
              <a:r>
                <a:rPr kumimoji="0" lang="en-US" sz="1000" b="1" i="0" u="none" strike="noStrike" cap="none" normalizeH="0" dirty="0" smtClean="0">
                  <a:ln>
                    <a:noFill/>
                  </a:ln>
                  <a:solidFill>
                    <a:schemeClr val="bg1"/>
                  </a:solidFill>
                  <a:effectLst/>
                  <a:latin typeface="Arial" charset="0"/>
                </a:rPr>
                <a:t> Tier if needed</a:t>
              </a:r>
              <a:endParaRPr kumimoji="0" lang="en-US" sz="1000" b="1" i="0" u="none" strike="noStrike" cap="none" normalizeH="0" baseline="0" dirty="0" smtClean="0">
                <a:ln>
                  <a:noFill/>
                </a:ln>
                <a:solidFill>
                  <a:schemeClr val="bg1"/>
                </a:solidFill>
                <a:effectLst/>
                <a:latin typeface="Arial" charset="0"/>
              </a:endParaRPr>
            </a:p>
          </p:txBody>
        </p:sp>
        <p:sp>
          <p:nvSpPr>
            <p:cNvPr id="55" name="Oval 54"/>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400" b="1" dirty="0" smtClean="0">
                  <a:solidFill>
                    <a:schemeClr val="tx1"/>
                  </a:solidFill>
                  <a:latin typeface="Arial" charset="0"/>
                </a:rPr>
                <a:t>7</a:t>
              </a:r>
              <a:endParaRPr kumimoji="0" lang="en-US" sz="1400" b="1" i="0" u="none" strike="noStrike" cap="none" normalizeH="0" baseline="0" dirty="0" smtClean="0">
                <a:ln>
                  <a:noFill/>
                </a:ln>
                <a:solidFill>
                  <a:schemeClr val="tx1"/>
                </a:solidFill>
                <a:effectLst/>
                <a:latin typeface="Arial" charset="0"/>
              </a:endParaRPr>
            </a:p>
          </p:txBody>
        </p:sp>
      </p:grpSp>
      <p:grpSp>
        <p:nvGrpSpPr>
          <p:cNvPr id="15" name="Group 38"/>
          <p:cNvGrpSpPr/>
          <p:nvPr/>
        </p:nvGrpSpPr>
        <p:grpSpPr>
          <a:xfrm>
            <a:off x="1828800" y="5410200"/>
            <a:ext cx="1066800" cy="990600"/>
            <a:chOff x="304800" y="838200"/>
            <a:chExt cx="1066800" cy="990600"/>
          </a:xfrm>
          <a:solidFill>
            <a:schemeClr val="bg1">
              <a:lumMod val="85000"/>
            </a:schemeClr>
          </a:solidFill>
        </p:grpSpPr>
        <p:sp>
          <p:nvSpPr>
            <p:cNvPr id="40" name="Rounded Rectangle 39"/>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000" b="1" dirty="0" smtClean="0">
                  <a:solidFill>
                    <a:schemeClr val="bg1"/>
                  </a:solidFill>
                  <a:latin typeface="Arial" charset="0"/>
                </a:rPr>
                <a:t>Change the severity if needed </a:t>
              </a:r>
              <a:endParaRPr kumimoji="0" lang="en-US" sz="1000" b="1" i="0" u="none" strike="noStrike" cap="none" normalizeH="0" baseline="0" dirty="0" smtClean="0">
                <a:ln>
                  <a:noFill/>
                </a:ln>
                <a:solidFill>
                  <a:schemeClr val="bg1"/>
                </a:solidFill>
                <a:effectLst/>
                <a:latin typeface="Arial" charset="0"/>
              </a:endParaRPr>
            </a:p>
          </p:txBody>
        </p:sp>
        <p:sp>
          <p:nvSpPr>
            <p:cNvPr id="41" name="Oval 40"/>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400" b="1" dirty="0" smtClean="0">
                  <a:solidFill>
                    <a:schemeClr val="tx1"/>
                  </a:solidFill>
                  <a:latin typeface="Arial" charset="0"/>
                </a:rPr>
                <a:t>9</a:t>
              </a:r>
              <a:endParaRPr kumimoji="0" lang="en-US" sz="1400" b="1" i="0" u="none" strike="noStrike" cap="none" normalizeH="0" baseline="0" dirty="0" smtClean="0">
                <a:ln>
                  <a:noFill/>
                </a:ln>
                <a:solidFill>
                  <a:schemeClr val="tx1"/>
                </a:solidFill>
                <a:effectLst/>
                <a:latin typeface="Arial" charset="0"/>
              </a:endParaRPr>
            </a:p>
          </p:txBody>
        </p:sp>
      </p:grpSp>
      <p:grpSp>
        <p:nvGrpSpPr>
          <p:cNvPr id="16" name="Group 63"/>
          <p:cNvGrpSpPr/>
          <p:nvPr/>
        </p:nvGrpSpPr>
        <p:grpSpPr>
          <a:xfrm>
            <a:off x="5943600" y="5410200"/>
            <a:ext cx="1143000" cy="990600"/>
            <a:chOff x="4419600" y="5334000"/>
            <a:chExt cx="1143000" cy="990600"/>
          </a:xfrm>
          <a:solidFill>
            <a:schemeClr val="bg1">
              <a:lumMod val="85000"/>
            </a:schemeClr>
          </a:solidFill>
        </p:grpSpPr>
        <p:sp>
          <p:nvSpPr>
            <p:cNvPr id="60" name="Rounded Rectangle 59"/>
            <p:cNvSpPr/>
            <p:nvPr/>
          </p:nvSpPr>
          <p:spPr bwMode="auto">
            <a:xfrm>
              <a:off x="4648200" y="54864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Arial" charset="0"/>
                </a:rPr>
                <a:t>If resolution is needed send</a:t>
              </a:r>
              <a:r>
                <a:rPr kumimoji="0" lang="en-US" sz="800" b="1" i="0" u="none" strike="noStrike" cap="none" normalizeH="0" dirty="0" smtClean="0">
                  <a:ln>
                    <a:noFill/>
                  </a:ln>
                  <a:solidFill>
                    <a:schemeClr val="bg1"/>
                  </a:solidFill>
                  <a:effectLst/>
                  <a:latin typeface="Arial" charset="0"/>
                </a:rPr>
                <a:t> to the appropriate location</a:t>
              </a:r>
              <a:endParaRPr kumimoji="0" lang="en-US" sz="800" b="1" i="0" u="none" strike="noStrike" cap="none" normalizeH="0" baseline="0" dirty="0" smtClean="0">
                <a:ln>
                  <a:noFill/>
                </a:ln>
                <a:solidFill>
                  <a:schemeClr val="bg1"/>
                </a:solidFill>
                <a:effectLst/>
                <a:latin typeface="Arial" charset="0"/>
              </a:endParaRPr>
            </a:p>
          </p:txBody>
        </p:sp>
        <p:sp>
          <p:nvSpPr>
            <p:cNvPr id="61" name="Oval 60"/>
            <p:cNvSpPr/>
            <p:nvPr/>
          </p:nvSpPr>
          <p:spPr bwMode="auto">
            <a:xfrm>
              <a:off x="4419600" y="53340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400" b="1" dirty="0" smtClean="0">
                  <a:solidFill>
                    <a:schemeClr val="tx1"/>
                  </a:solidFill>
                  <a:latin typeface="Arial" charset="0"/>
                </a:rPr>
                <a:t>8</a:t>
              </a:r>
              <a:endParaRPr kumimoji="0" lang="en-US" sz="1400" b="1" i="0" u="none" strike="noStrike" cap="none" normalizeH="0" baseline="0" dirty="0" smtClean="0">
                <a:ln>
                  <a:noFill/>
                </a:ln>
                <a:solidFill>
                  <a:schemeClr val="tx1"/>
                </a:solidFill>
                <a:effectLst/>
                <a:latin typeface="Arial" charset="0"/>
              </a:endParaRPr>
            </a:p>
          </p:txBody>
        </p:sp>
      </p:grpSp>
      <p:grpSp>
        <p:nvGrpSpPr>
          <p:cNvPr id="17" name="Group 68"/>
          <p:cNvGrpSpPr/>
          <p:nvPr/>
        </p:nvGrpSpPr>
        <p:grpSpPr>
          <a:xfrm>
            <a:off x="4038600" y="5410200"/>
            <a:ext cx="1066800" cy="990600"/>
            <a:chOff x="304800" y="838200"/>
            <a:chExt cx="1066800" cy="990600"/>
          </a:xfrm>
          <a:solidFill>
            <a:schemeClr val="bg1">
              <a:lumMod val="85000"/>
            </a:schemeClr>
          </a:solidFill>
        </p:grpSpPr>
        <p:sp>
          <p:nvSpPr>
            <p:cNvPr id="70" name="Rounded Rectangle 69"/>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Update the</a:t>
              </a:r>
              <a:r>
                <a:rPr kumimoji="0" lang="en-US" sz="1000" b="1" i="0" u="none" strike="noStrike" cap="none" normalizeH="0" dirty="0" smtClean="0">
                  <a:ln>
                    <a:noFill/>
                  </a:ln>
                  <a:solidFill>
                    <a:schemeClr val="bg1"/>
                  </a:solidFill>
                  <a:effectLst/>
                  <a:latin typeface="Arial" charset="0"/>
                </a:rPr>
                <a:t> Tier if needed</a:t>
              </a:r>
              <a:endParaRPr kumimoji="0" lang="en-US" sz="1000" b="1" i="0" u="none" strike="noStrike" cap="none" normalizeH="0" baseline="0" dirty="0" smtClean="0">
                <a:ln>
                  <a:noFill/>
                </a:ln>
                <a:solidFill>
                  <a:schemeClr val="bg1"/>
                </a:solidFill>
                <a:effectLst/>
                <a:latin typeface="Arial" charset="0"/>
              </a:endParaRPr>
            </a:p>
          </p:txBody>
        </p:sp>
        <p:sp>
          <p:nvSpPr>
            <p:cNvPr id="71" name="Oval 70"/>
            <p:cNvSpPr/>
            <p:nvPr/>
          </p:nvSpPr>
          <p:spPr bwMode="auto">
            <a:xfrm>
              <a:off x="304800" y="838200"/>
              <a:ext cx="4572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900" b="1" dirty="0" smtClean="0">
                  <a:solidFill>
                    <a:schemeClr val="tx1"/>
                  </a:solidFill>
                  <a:latin typeface="Arial" charset="0"/>
                </a:rPr>
                <a:t>10</a:t>
              </a:r>
              <a:endParaRPr kumimoji="0" lang="en-US" sz="900" b="1" i="0" u="none" strike="noStrike" cap="none" normalizeH="0" baseline="0" dirty="0" smtClean="0">
                <a:ln>
                  <a:noFill/>
                </a:ln>
                <a:solidFill>
                  <a:schemeClr val="tx1"/>
                </a:solidFill>
                <a:effectLst/>
                <a:latin typeface="Arial" charset="0"/>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Creating a new TIMS</a:t>
            </a:r>
            <a:endParaRPr lang="en-US" dirty="0"/>
          </a:p>
        </p:txBody>
      </p:sp>
      <p:pic>
        <p:nvPicPr>
          <p:cNvPr id="18437" name="Picture 5"/>
          <p:cNvPicPr>
            <a:picLocks noChangeAspect="1" noChangeArrowheads="1"/>
          </p:cNvPicPr>
          <p:nvPr/>
        </p:nvPicPr>
        <p:blipFill>
          <a:blip r:embed="rId3" cstate="print"/>
          <a:srcRect t="15575" r="30973" b="5133"/>
          <a:stretch>
            <a:fillRect/>
          </a:stretch>
        </p:blipFill>
        <p:spPr bwMode="auto">
          <a:xfrm>
            <a:off x="1600200" y="1295400"/>
            <a:ext cx="5943600" cy="4267200"/>
          </a:xfrm>
          <a:prstGeom prst="rect">
            <a:avLst/>
          </a:prstGeom>
          <a:ln>
            <a:noFill/>
          </a:ln>
          <a:effectLst>
            <a:outerShdw blurRad="292100" dist="139700" dir="2700000" algn="tl" rotWithShape="0">
              <a:srgbClr val="333333">
                <a:alpha val="65000"/>
              </a:srgbClr>
            </a:outerShdw>
          </a:effectLst>
        </p:spPr>
      </p:pic>
      <p:cxnSp>
        <p:nvCxnSpPr>
          <p:cNvPr id="14" name="Straight Arrow Connector 13"/>
          <p:cNvCxnSpPr>
            <a:stCxn id="12" idx="1"/>
          </p:cNvCxnSpPr>
          <p:nvPr/>
        </p:nvCxnSpPr>
        <p:spPr bwMode="auto">
          <a:xfrm flipH="1">
            <a:off x="6019800" y="1257300"/>
            <a:ext cx="1828800" cy="800100"/>
          </a:xfrm>
          <a:prstGeom prst="straightConnector1">
            <a:avLst/>
          </a:prstGeom>
          <a:noFill/>
          <a:ln w="19050" cap="flat" cmpd="sng" algn="ctr">
            <a:solidFill>
              <a:srgbClr val="FF0000"/>
            </a:solidFill>
            <a:prstDash val="solid"/>
            <a:round/>
            <a:headEnd type="none" w="med" len="med"/>
            <a:tailEnd type="arrow"/>
          </a:ln>
          <a:effectLst/>
        </p:spPr>
      </p:cxnSp>
      <p:cxnSp>
        <p:nvCxnSpPr>
          <p:cNvPr id="17" name="Straight Arrow Connector 16"/>
          <p:cNvCxnSpPr>
            <a:stCxn id="12" idx="1"/>
          </p:cNvCxnSpPr>
          <p:nvPr/>
        </p:nvCxnSpPr>
        <p:spPr bwMode="auto">
          <a:xfrm flipH="1">
            <a:off x="3048000" y="1257300"/>
            <a:ext cx="4800600" cy="838200"/>
          </a:xfrm>
          <a:prstGeom prst="straightConnector1">
            <a:avLst/>
          </a:prstGeom>
          <a:noFill/>
          <a:ln w="19050" cap="flat" cmpd="sng" algn="ctr">
            <a:solidFill>
              <a:srgbClr val="FF0000"/>
            </a:solidFill>
            <a:prstDash val="solid"/>
            <a:round/>
            <a:headEnd type="none" w="med" len="med"/>
            <a:tailEnd type="arrow"/>
          </a:ln>
          <a:effectLst/>
        </p:spPr>
      </p:cxnSp>
      <p:cxnSp>
        <p:nvCxnSpPr>
          <p:cNvPr id="19" name="Straight Arrow Connector 18"/>
          <p:cNvCxnSpPr>
            <a:stCxn id="12" idx="1"/>
          </p:cNvCxnSpPr>
          <p:nvPr/>
        </p:nvCxnSpPr>
        <p:spPr bwMode="auto">
          <a:xfrm flipH="1">
            <a:off x="3962400" y="1257300"/>
            <a:ext cx="3886200" cy="990600"/>
          </a:xfrm>
          <a:prstGeom prst="straightConnector1">
            <a:avLst/>
          </a:prstGeom>
          <a:noFill/>
          <a:ln w="19050" cap="flat" cmpd="sng" algn="ctr">
            <a:solidFill>
              <a:srgbClr val="FF0000"/>
            </a:solidFill>
            <a:prstDash val="solid"/>
            <a:round/>
            <a:headEnd type="none" w="med" len="med"/>
            <a:tailEnd type="arrow"/>
          </a:ln>
          <a:effectLst/>
        </p:spPr>
      </p:cxnSp>
      <p:grpSp>
        <p:nvGrpSpPr>
          <p:cNvPr id="3" name="Group 10"/>
          <p:cNvGrpSpPr/>
          <p:nvPr/>
        </p:nvGrpSpPr>
        <p:grpSpPr>
          <a:xfrm>
            <a:off x="7696200" y="685800"/>
            <a:ext cx="1066800" cy="990600"/>
            <a:chOff x="304800" y="838200"/>
            <a:chExt cx="1066800" cy="990600"/>
          </a:xfrm>
        </p:grpSpPr>
        <p:sp>
          <p:nvSpPr>
            <p:cNvPr id="12" name="Rounded Rectangle 11"/>
            <p:cNvSpPr/>
            <p:nvPr/>
          </p:nvSpPr>
          <p:spPr bwMode="auto">
            <a:xfrm>
              <a:off x="457200" y="990600"/>
              <a:ext cx="914400" cy="8382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Enter the current phone number</a:t>
              </a:r>
            </a:p>
          </p:txBody>
        </p:sp>
        <p:sp>
          <p:nvSpPr>
            <p:cNvPr id="13" name="Oval 12"/>
            <p:cNvSpPr/>
            <p:nvPr/>
          </p:nvSpPr>
          <p:spPr bwMode="auto">
            <a:xfrm>
              <a:off x="304800" y="838200"/>
              <a:ext cx="381000" cy="304800"/>
            </a:xfrm>
            <a:prstGeom prst="ellipse">
              <a:avLst/>
            </a:prstGeom>
            <a:solidFill>
              <a:schemeClr val="bg1"/>
            </a:solid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400" b="1" dirty="0" smtClean="0">
                  <a:solidFill>
                    <a:schemeClr val="tx1"/>
                  </a:solidFill>
                  <a:latin typeface="Arial" charset="0"/>
                </a:rPr>
                <a:t>2</a:t>
              </a:r>
              <a:endParaRPr kumimoji="0" lang="en-US" sz="1400" b="1" i="0" u="none" strike="noStrike" cap="none" normalizeH="0" baseline="0" dirty="0" smtClean="0">
                <a:ln>
                  <a:noFill/>
                </a:ln>
                <a:solidFill>
                  <a:schemeClr val="tx1"/>
                </a:solidFill>
                <a:effectLst/>
                <a:latin typeface="Arial" charset="0"/>
              </a:endParaRPr>
            </a:p>
          </p:txBody>
        </p:sp>
      </p:grpSp>
      <p:grpSp>
        <p:nvGrpSpPr>
          <p:cNvPr id="6" name="Group 5"/>
          <p:cNvGrpSpPr/>
          <p:nvPr/>
        </p:nvGrpSpPr>
        <p:grpSpPr>
          <a:xfrm>
            <a:off x="228600" y="762000"/>
            <a:ext cx="1066800" cy="990600"/>
            <a:chOff x="304800" y="838200"/>
            <a:chExt cx="1066800" cy="990600"/>
          </a:xfrm>
          <a:solidFill>
            <a:schemeClr val="bg1">
              <a:lumMod val="85000"/>
            </a:schemeClr>
          </a:solidFill>
        </p:grpSpPr>
        <p:sp>
          <p:nvSpPr>
            <p:cNvPr id="4" name="Rounded Rectangle 3"/>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Select who the caller is.</a:t>
              </a:r>
            </a:p>
          </p:txBody>
        </p:sp>
        <p:sp>
          <p:nvSpPr>
            <p:cNvPr id="5" name="Oval 4"/>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1</a:t>
              </a:r>
            </a:p>
          </p:txBody>
        </p:sp>
      </p:grpSp>
      <p:grpSp>
        <p:nvGrpSpPr>
          <p:cNvPr id="7" name="Group 20"/>
          <p:cNvGrpSpPr/>
          <p:nvPr/>
        </p:nvGrpSpPr>
        <p:grpSpPr>
          <a:xfrm>
            <a:off x="152400" y="2438400"/>
            <a:ext cx="1066800" cy="990600"/>
            <a:chOff x="304800" y="838200"/>
            <a:chExt cx="1066800" cy="990600"/>
          </a:xfrm>
          <a:solidFill>
            <a:schemeClr val="bg1">
              <a:lumMod val="85000"/>
            </a:schemeClr>
          </a:solidFill>
        </p:grpSpPr>
        <p:sp>
          <p:nvSpPr>
            <p:cNvPr id="22" name="Rounded Rectangle 21"/>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Select category and reason</a:t>
              </a:r>
            </a:p>
          </p:txBody>
        </p:sp>
        <p:sp>
          <p:nvSpPr>
            <p:cNvPr id="23" name="Oval 22"/>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3</a:t>
              </a:r>
            </a:p>
          </p:txBody>
        </p:sp>
      </p:grpSp>
      <p:grpSp>
        <p:nvGrpSpPr>
          <p:cNvPr id="8" name="Group 31"/>
          <p:cNvGrpSpPr/>
          <p:nvPr/>
        </p:nvGrpSpPr>
        <p:grpSpPr>
          <a:xfrm>
            <a:off x="152400" y="3810000"/>
            <a:ext cx="1066800" cy="990600"/>
            <a:chOff x="304800" y="838200"/>
            <a:chExt cx="1066800" cy="990600"/>
          </a:xfrm>
          <a:solidFill>
            <a:schemeClr val="bg1">
              <a:lumMod val="85000"/>
            </a:schemeClr>
          </a:solidFill>
        </p:grpSpPr>
        <p:sp>
          <p:nvSpPr>
            <p:cNvPr id="33" name="Rounded Rectangle 32"/>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Uncheck</a:t>
              </a:r>
              <a:r>
                <a:rPr kumimoji="0" lang="en-US" sz="1000" b="1" i="0" u="none" strike="noStrike" cap="none" normalizeH="0" dirty="0" smtClean="0">
                  <a:ln>
                    <a:noFill/>
                  </a:ln>
                  <a:solidFill>
                    <a:schemeClr val="bg1"/>
                  </a:solidFill>
                  <a:effectLst/>
                  <a:latin typeface="Arial" charset="0"/>
                </a:rPr>
                <a:t> ‘Contains PHI’  if it does not apply</a:t>
              </a:r>
              <a:endParaRPr kumimoji="0" lang="en-US" sz="1000" b="1" i="0" u="none" strike="noStrike" cap="none" normalizeH="0" baseline="0" dirty="0" smtClean="0">
                <a:ln>
                  <a:noFill/>
                </a:ln>
                <a:solidFill>
                  <a:schemeClr val="bg1"/>
                </a:solidFill>
                <a:effectLst/>
                <a:latin typeface="Arial" charset="0"/>
              </a:endParaRPr>
            </a:p>
          </p:txBody>
        </p:sp>
        <p:sp>
          <p:nvSpPr>
            <p:cNvPr id="34" name="Oval 33"/>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4</a:t>
              </a:r>
            </a:p>
          </p:txBody>
        </p:sp>
      </p:grpSp>
      <p:grpSp>
        <p:nvGrpSpPr>
          <p:cNvPr id="9" name="Group 43"/>
          <p:cNvGrpSpPr/>
          <p:nvPr/>
        </p:nvGrpSpPr>
        <p:grpSpPr>
          <a:xfrm>
            <a:off x="7848600" y="2819400"/>
            <a:ext cx="1066800" cy="990600"/>
            <a:chOff x="304800" y="838200"/>
            <a:chExt cx="1066800" cy="990600"/>
          </a:xfrm>
          <a:solidFill>
            <a:schemeClr val="bg1">
              <a:lumMod val="85000"/>
            </a:schemeClr>
          </a:solidFill>
        </p:grpSpPr>
        <p:sp>
          <p:nvSpPr>
            <p:cNvPr id="45" name="Rounded Rectangle 44"/>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Arial" charset="0"/>
                </a:rPr>
                <a:t>Information</a:t>
              </a:r>
              <a:r>
                <a:rPr kumimoji="0" lang="en-US" sz="900" b="1" i="0" u="none" strike="noStrike" cap="none" normalizeH="0" dirty="0" smtClean="0">
                  <a:ln>
                    <a:noFill/>
                  </a:ln>
                  <a:solidFill>
                    <a:schemeClr val="bg1"/>
                  </a:solidFill>
                  <a:effectLst/>
                  <a:latin typeface="Arial" charset="0"/>
                </a:rPr>
                <a:t> about the inquiry</a:t>
              </a:r>
              <a:endParaRPr kumimoji="0" lang="en-US" sz="900" b="1" i="0" u="none" strike="noStrike" cap="none" normalizeH="0" baseline="0" dirty="0" smtClean="0">
                <a:ln>
                  <a:noFill/>
                </a:ln>
                <a:solidFill>
                  <a:schemeClr val="bg1"/>
                </a:solidFill>
                <a:effectLst/>
                <a:latin typeface="Arial" charset="0"/>
              </a:endParaRPr>
            </a:p>
          </p:txBody>
        </p:sp>
        <p:sp>
          <p:nvSpPr>
            <p:cNvPr id="46" name="Oval 45"/>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5</a:t>
              </a:r>
            </a:p>
          </p:txBody>
        </p:sp>
      </p:grpSp>
      <p:grpSp>
        <p:nvGrpSpPr>
          <p:cNvPr id="10" name="Group 49"/>
          <p:cNvGrpSpPr/>
          <p:nvPr/>
        </p:nvGrpSpPr>
        <p:grpSpPr>
          <a:xfrm>
            <a:off x="7848600" y="4191000"/>
            <a:ext cx="1066800" cy="990600"/>
            <a:chOff x="304800" y="838200"/>
            <a:chExt cx="1066800" cy="990600"/>
          </a:xfrm>
          <a:solidFill>
            <a:schemeClr val="bg1">
              <a:lumMod val="85000"/>
            </a:schemeClr>
          </a:solidFill>
        </p:grpSpPr>
        <p:sp>
          <p:nvSpPr>
            <p:cNvPr id="51" name="Rounded Rectangle 50"/>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Arial" charset="0"/>
                </a:rPr>
                <a:t>Resolution needed or  Resolution that was provided</a:t>
              </a:r>
            </a:p>
          </p:txBody>
        </p:sp>
        <p:sp>
          <p:nvSpPr>
            <p:cNvPr id="52" name="Oval 51"/>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200" b="1" dirty="0" smtClean="0">
                  <a:solidFill>
                    <a:schemeClr val="tx1"/>
                  </a:solidFill>
                  <a:latin typeface="Arial" charset="0"/>
                </a:rPr>
                <a:t>6</a:t>
              </a:r>
              <a:endParaRPr kumimoji="0" lang="en-US" sz="1200" b="1" i="0" u="none" strike="noStrike" cap="none" normalizeH="0" baseline="0" dirty="0" smtClean="0">
                <a:ln>
                  <a:noFill/>
                </a:ln>
                <a:solidFill>
                  <a:schemeClr val="tx1"/>
                </a:solidFill>
                <a:effectLst/>
                <a:latin typeface="Arial" charset="0"/>
              </a:endParaRPr>
            </a:p>
          </p:txBody>
        </p:sp>
      </p:grpSp>
      <p:grpSp>
        <p:nvGrpSpPr>
          <p:cNvPr id="11" name="Group 52"/>
          <p:cNvGrpSpPr/>
          <p:nvPr/>
        </p:nvGrpSpPr>
        <p:grpSpPr>
          <a:xfrm>
            <a:off x="7772400" y="5410200"/>
            <a:ext cx="1066800" cy="990600"/>
            <a:chOff x="304800" y="838200"/>
            <a:chExt cx="1066800" cy="990600"/>
          </a:xfrm>
          <a:solidFill>
            <a:schemeClr val="bg1">
              <a:lumMod val="85000"/>
            </a:schemeClr>
          </a:solidFill>
        </p:grpSpPr>
        <p:sp>
          <p:nvSpPr>
            <p:cNvPr id="54" name="Rounded Rectangle 53"/>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Update the</a:t>
              </a:r>
              <a:r>
                <a:rPr kumimoji="0" lang="en-US" sz="1000" b="1" i="0" u="none" strike="noStrike" cap="none" normalizeH="0" dirty="0" smtClean="0">
                  <a:ln>
                    <a:noFill/>
                  </a:ln>
                  <a:solidFill>
                    <a:schemeClr val="bg1"/>
                  </a:solidFill>
                  <a:effectLst/>
                  <a:latin typeface="Arial" charset="0"/>
                </a:rPr>
                <a:t> Tier if needed</a:t>
              </a:r>
              <a:endParaRPr kumimoji="0" lang="en-US" sz="1000" b="1" i="0" u="none" strike="noStrike" cap="none" normalizeH="0" baseline="0" dirty="0" smtClean="0">
                <a:ln>
                  <a:noFill/>
                </a:ln>
                <a:solidFill>
                  <a:schemeClr val="bg1"/>
                </a:solidFill>
                <a:effectLst/>
                <a:latin typeface="Arial" charset="0"/>
              </a:endParaRPr>
            </a:p>
          </p:txBody>
        </p:sp>
        <p:sp>
          <p:nvSpPr>
            <p:cNvPr id="55" name="Oval 54"/>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400" b="1" dirty="0" smtClean="0">
                  <a:solidFill>
                    <a:schemeClr val="tx1"/>
                  </a:solidFill>
                  <a:latin typeface="Arial" charset="0"/>
                </a:rPr>
                <a:t>7</a:t>
              </a:r>
              <a:endParaRPr kumimoji="0" lang="en-US" sz="1400" b="1" i="0" u="none" strike="noStrike" cap="none" normalizeH="0" baseline="0" dirty="0" smtClean="0">
                <a:ln>
                  <a:noFill/>
                </a:ln>
                <a:solidFill>
                  <a:schemeClr val="tx1"/>
                </a:solidFill>
                <a:effectLst/>
                <a:latin typeface="Arial" charset="0"/>
              </a:endParaRPr>
            </a:p>
          </p:txBody>
        </p:sp>
      </p:grpSp>
      <p:grpSp>
        <p:nvGrpSpPr>
          <p:cNvPr id="15" name="Group 38"/>
          <p:cNvGrpSpPr/>
          <p:nvPr/>
        </p:nvGrpSpPr>
        <p:grpSpPr>
          <a:xfrm>
            <a:off x="1828800" y="5410200"/>
            <a:ext cx="1066800" cy="990600"/>
            <a:chOff x="304800" y="838200"/>
            <a:chExt cx="1066800" cy="990600"/>
          </a:xfrm>
          <a:solidFill>
            <a:schemeClr val="bg1">
              <a:lumMod val="85000"/>
            </a:schemeClr>
          </a:solidFill>
        </p:grpSpPr>
        <p:sp>
          <p:nvSpPr>
            <p:cNvPr id="40" name="Rounded Rectangle 39"/>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000" b="1" dirty="0" smtClean="0">
                  <a:solidFill>
                    <a:schemeClr val="bg1"/>
                  </a:solidFill>
                  <a:latin typeface="Arial" charset="0"/>
                </a:rPr>
                <a:t>Change the severity if needed </a:t>
              </a:r>
              <a:endParaRPr kumimoji="0" lang="en-US" sz="1000" b="1" i="0" u="none" strike="noStrike" cap="none" normalizeH="0" baseline="0" dirty="0" smtClean="0">
                <a:ln>
                  <a:noFill/>
                </a:ln>
                <a:solidFill>
                  <a:schemeClr val="bg1"/>
                </a:solidFill>
                <a:effectLst/>
                <a:latin typeface="Arial" charset="0"/>
              </a:endParaRPr>
            </a:p>
          </p:txBody>
        </p:sp>
        <p:sp>
          <p:nvSpPr>
            <p:cNvPr id="41" name="Oval 40"/>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400" b="1" dirty="0" smtClean="0">
                  <a:solidFill>
                    <a:schemeClr val="tx1"/>
                  </a:solidFill>
                  <a:latin typeface="Arial" charset="0"/>
                </a:rPr>
                <a:t>9</a:t>
              </a:r>
              <a:endParaRPr kumimoji="0" lang="en-US" sz="1400" b="1" i="0" u="none" strike="noStrike" cap="none" normalizeH="0" baseline="0" dirty="0" smtClean="0">
                <a:ln>
                  <a:noFill/>
                </a:ln>
                <a:solidFill>
                  <a:schemeClr val="tx1"/>
                </a:solidFill>
                <a:effectLst/>
                <a:latin typeface="Arial" charset="0"/>
              </a:endParaRPr>
            </a:p>
          </p:txBody>
        </p:sp>
      </p:grpSp>
      <p:grpSp>
        <p:nvGrpSpPr>
          <p:cNvPr id="16" name="Group 63"/>
          <p:cNvGrpSpPr/>
          <p:nvPr/>
        </p:nvGrpSpPr>
        <p:grpSpPr>
          <a:xfrm>
            <a:off x="5943600" y="5410200"/>
            <a:ext cx="1143000" cy="990600"/>
            <a:chOff x="4419600" y="5334000"/>
            <a:chExt cx="1143000" cy="990600"/>
          </a:xfrm>
          <a:solidFill>
            <a:schemeClr val="bg1">
              <a:lumMod val="85000"/>
            </a:schemeClr>
          </a:solidFill>
        </p:grpSpPr>
        <p:sp>
          <p:nvSpPr>
            <p:cNvPr id="60" name="Rounded Rectangle 59"/>
            <p:cNvSpPr/>
            <p:nvPr/>
          </p:nvSpPr>
          <p:spPr bwMode="auto">
            <a:xfrm>
              <a:off x="4648200" y="54864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Arial" charset="0"/>
                </a:rPr>
                <a:t>If resolution is needed send</a:t>
              </a:r>
              <a:r>
                <a:rPr kumimoji="0" lang="en-US" sz="800" b="1" i="0" u="none" strike="noStrike" cap="none" normalizeH="0" dirty="0" smtClean="0">
                  <a:ln>
                    <a:noFill/>
                  </a:ln>
                  <a:solidFill>
                    <a:schemeClr val="bg1"/>
                  </a:solidFill>
                  <a:effectLst/>
                  <a:latin typeface="Arial" charset="0"/>
                </a:rPr>
                <a:t> to the appropriate location</a:t>
              </a:r>
              <a:endParaRPr kumimoji="0" lang="en-US" sz="800" b="1" i="0" u="none" strike="noStrike" cap="none" normalizeH="0" baseline="0" dirty="0" smtClean="0">
                <a:ln>
                  <a:noFill/>
                </a:ln>
                <a:solidFill>
                  <a:schemeClr val="bg1"/>
                </a:solidFill>
                <a:effectLst/>
                <a:latin typeface="Arial" charset="0"/>
              </a:endParaRPr>
            </a:p>
          </p:txBody>
        </p:sp>
        <p:sp>
          <p:nvSpPr>
            <p:cNvPr id="61" name="Oval 60"/>
            <p:cNvSpPr/>
            <p:nvPr/>
          </p:nvSpPr>
          <p:spPr bwMode="auto">
            <a:xfrm>
              <a:off x="4419600" y="53340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400" b="1" dirty="0" smtClean="0">
                  <a:solidFill>
                    <a:schemeClr val="tx1"/>
                  </a:solidFill>
                  <a:latin typeface="Arial" charset="0"/>
                </a:rPr>
                <a:t>8</a:t>
              </a:r>
              <a:endParaRPr kumimoji="0" lang="en-US" sz="1400" b="1" i="0" u="none" strike="noStrike" cap="none" normalizeH="0" baseline="0" dirty="0" smtClean="0">
                <a:ln>
                  <a:noFill/>
                </a:ln>
                <a:solidFill>
                  <a:schemeClr val="tx1"/>
                </a:solidFill>
                <a:effectLst/>
                <a:latin typeface="Arial" charset="0"/>
              </a:endParaRPr>
            </a:p>
          </p:txBody>
        </p:sp>
      </p:grpSp>
      <p:grpSp>
        <p:nvGrpSpPr>
          <p:cNvPr id="18" name="Group 68"/>
          <p:cNvGrpSpPr/>
          <p:nvPr/>
        </p:nvGrpSpPr>
        <p:grpSpPr>
          <a:xfrm>
            <a:off x="4038600" y="5410200"/>
            <a:ext cx="1066800" cy="990600"/>
            <a:chOff x="304800" y="838200"/>
            <a:chExt cx="1066800" cy="990600"/>
          </a:xfrm>
          <a:solidFill>
            <a:schemeClr val="bg1">
              <a:lumMod val="85000"/>
            </a:schemeClr>
          </a:solidFill>
        </p:grpSpPr>
        <p:sp>
          <p:nvSpPr>
            <p:cNvPr id="70" name="Rounded Rectangle 69"/>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Update the</a:t>
              </a:r>
              <a:r>
                <a:rPr kumimoji="0" lang="en-US" sz="1000" b="1" i="0" u="none" strike="noStrike" cap="none" normalizeH="0" dirty="0" smtClean="0">
                  <a:ln>
                    <a:noFill/>
                  </a:ln>
                  <a:solidFill>
                    <a:schemeClr val="bg1"/>
                  </a:solidFill>
                  <a:effectLst/>
                  <a:latin typeface="Arial" charset="0"/>
                </a:rPr>
                <a:t> Tier if needed</a:t>
              </a:r>
              <a:endParaRPr kumimoji="0" lang="en-US" sz="1000" b="1" i="0" u="none" strike="noStrike" cap="none" normalizeH="0" baseline="0" dirty="0" smtClean="0">
                <a:ln>
                  <a:noFill/>
                </a:ln>
                <a:solidFill>
                  <a:schemeClr val="bg1"/>
                </a:solidFill>
                <a:effectLst/>
                <a:latin typeface="Arial" charset="0"/>
              </a:endParaRPr>
            </a:p>
          </p:txBody>
        </p:sp>
        <p:sp>
          <p:nvSpPr>
            <p:cNvPr id="71" name="Oval 70"/>
            <p:cNvSpPr/>
            <p:nvPr/>
          </p:nvSpPr>
          <p:spPr bwMode="auto">
            <a:xfrm>
              <a:off x="304800" y="838200"/>
              <a:ext cx="4572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900" b="1" dirty="0" smtClean="0">
                  <a:solidFill>
                    <a:schemeClr val="tx1"/>
                  </a:solidFill>
                  <a:latin typeface="Arial" charset="0"/>
                </a:rPr>
                <a:t>10</a:t>
              </a:r>
              <a:endParaRPr kumimoji="0" lang="en-US" sz="900" b="1" i="0" u="none" strike="noStrike" cap="none" normalizeH="0" baseline="0" dirty="0" smtClean="0">
                <a:ln>
                  <a:noFill/>
                </a:ln>
                <a:solidFill>
                  <a:schemeClr val="tx1"/>
                </a:solidFill>
                <a:effectLst/>
                <a:latin typeface="Arial" charset="0"/>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Creating a new TIMS</a:t>
            </a:r>
            <a:endParaRPr lang="en-US" dirty="0"/>
          </a:p>
        </p:txBody>
      </p:sp>
      <p:pic>
        <p:nvPicPr>
          <p:cNvPr id="18437" name="Picture 5"/>
          <p:cNvPicPr>
            <a:picLocks noChangeAspect="1" noChangeArrowheads="1"/>
          </p:cNvPicPr>
          <p:nvPr/>
        </p:nvPicPr>
        <p:blipFill>
          <a:blip r:embed="rId3" cstate="print"/>
          <a:srcRect t="15575" r="30973" b="5133"/>
          <a:stretch>
            <a:fillRect/>
          </a:stretch>
        </p:blipFill>
        <p:spPr bwMode="auto">
          <a:xfrm>
            <a:off x="1600200" y="1295400"/>
            <a:ext cx="5943600" cy="4267200"/>
          </a:xfrm>
          <a:prstGeom prst="rect">
            <a:avLst/>
          </a:prstGeom>
          <a:ln>
            <a:noFill/>
          </a:ln>
          <a:effectLst>
            <a:outerShdw blurRad="292100" dist="139700" dir="2700000" algn="tl" rotWithShape="0">
              <a:srgbClr val="333333">
                <a:alpha val="65000"/>
              </a:srgbClr>
            </a:outerShdw>
          </a:effectLst>
        </p:spPr>
      </p:pic>
      <p:grpSp>
        <p:nvGrpSpPr>
          <p:cNvPr id="3" name="Group 10"/>
          <p:cNvGrpSpPr/>
          <p:nvPr/>
        </p:nvGrpSpPr>
        <p:grpSpPr>
          <a:xfrm>
            <a:off x="7696200" y="685800"/>
            <a:ext cx="1066800" cy="990600"/>
            <a:chOff x="304800" y="838200"/>
            <a:chExt cx="1066800" cy="990600"/>
          </a:xfrm>
          <a:solidFill>
            <a:schemeClr val="bg1">
              <a:lumMod val="85000"/>
            </a:schemeClr>
          </a:solidFill>
        </p:grpSpPr>
        <p:sp>
          <p:nvSpPr>
            <p:cNvPr id="12" name="Rounded Rectangle 11"/>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Enter the current phone number</a:t>
              </a:r>
            </a:p>
          </p:txBody>
        </p:sp>
        <p:sp>
          <p:nvSpPr>
            <p:cNvPr id="13" name="Oval 12"/>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400" b="1" dirty="0" smtClean="0">
                  <a:solidFill>
                    <a:schemeClr val="tx1"/>
                  </a:solidFill>
                  <a:latin typeface="Arial" charset="0"/>
                </a:rPr>
                <a:t>2</a:t>
              </a:r>
              <a:endParaRPr kumimoji="0" lang="en-US" sz="1400" b="1" i="0" u="none" strike="noStrike" cap="none" normalizeH="0" baseline="0" dirty="0" smtClean="0">
                <a:ln>
                  <a:noFill/>
                </a:ln>
                <a:solidFill>
                  <a:schemeClr val="tx1"/>
                </a:solidFill>
                <a:effectLst/>
                <a:latin typeface="Arial" charset="0"/>
              </a:endParaRPr>
            </a:p>
          </p:txBody>
        </p:sp>
      </p:grpSp>
      <p:grpSp>
        <p:nvGrpSpPr>
          <p:cNvPr id="6" name="Group 5"/>
          <p:cNvGrpSpPr/>
          <p:nvPr/>
        </p:nvGrpSpPr>
        <p:grpSpPr>
          <a:xfrm>
            <a:off x="228600" y="762000"/>
            <a:ext cx="1066800" cy="990600"/>
            <a:chOff x="304800" y="838200"/>
            <a:chExt cx="1066800" cy="990600"/>
          </a:xfrm>
          <a:solidFill>
            <a:schemeClr val="bg1">
              <a:lumMod val="85000"/>
            </a:schemeClr>
          </a:solidFill>
        </p:grpSpPr>
        <p:sp>
          <p:nvSpPr>
            <p:cNvPr id="4" name="Rounded Rectangle 3"/>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Select who the caller is.</a:t>
              </a:r>
            </a:p>
          </p:txBody>
        </p:sp>
        <p:sp>
          <p:nvSpPr>
            <p:cNvPr id="5" name="Oval 4"/>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1</a:t>
              </a:r>
            </a:p>
          </p:txBody>
        </p:sp>
      </p:grpSp>
      <p:grpSp>
        <p:nvGrpSpPr>
          <p:cNvPr id="7" name="Group 20"/>
          <p:cNvGrpSpPr/>
          <p:nvPr/>
        </p:nvGrpSpPr>
        <p:grpSpPr>
          <a:xfrm>
            <a:off x="152400" y="2438400"/>
            <a:ext cx="1066800" cy="990600"/>
            <a:chOff x="304800" y="838200"/>
            <a:chExt cx="1066800" cy="990600"/>
          </a:xfrm>
        </p:grpSpPr>
        <p:sp>
          <p:nvSpPr>
            <p:cNvPr id="22" name="Rounded Rectangle 21"/>
            <p:cNvSpPr/>
            <p:nvPr/>
          </p:nvSpPr>
          <p:spPr bwMode="auto">
            <a:xfrm>
              <a:off x="457200" y="990600"/>
              <a:ext cx="914400" cy="8382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Select category and reason</a:t>
              </a:r>
            </a:p>
          </p:txBody>
        </p:sp>
        <p:sp>
          <p:nvSpPr>
            <p:cNvPr id="23" name="Oval 22"/>
            <p:cNvSpPr/>
            <p:nvPr/>
          </p:nvSpPr>
          <p:spPr bwMode="auto">
            <a:xfrm>
              <a:off x="304800" y="838200"/>
              <a:ext cx="381000" cy="304800"/>
            </a:xfrm>
            <a:prstGeom prst="ellipse">
              <a:avLst/>
            </a:prstGeom>
            <a:solidFill>
              <a:schemeClr val="bg1"/>
            </a:solid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3</a:t>
              </a:r>
            </a:p>
          </p:txBody>
        </p:sp>
      </p:grpSp>
      <p:cxnSp>
        <p:nvCxnSpPr>
          <p:cNvPr id="24" name="Straight Arrow Connector 23"/>
          <p:cNvCxnSpPr>
            <a:stCxn id="22" idx="3"/>
          </p:cNvCxnSpPr>
          <p:nvPr/>
        </p:nvCxnSpPr>
        <p:spPr bwMode="auto">
          <a:xfrm flipV="1">
            <a:off x="1219200" y="2667000"/>
            <a:ext cx="1295400" cy="342900"/>
          </a:xfrm>
          <a:prstGeom prst="straightConnector1">
            <a:avLst/>
          </a:prstGeom>
          <a:noFill/>
          <a:ln w="19050" cap="flat" cmpd="sng" algn="ctr">
            <a:solidFill>
              <a:srgbClr val="FF0000"/>
            </a:solidFill>
            <a:prstDash val="solid"/>
            <a:round/>
            <a:headEnd type="none" w="med" len="med"/>
            <a:tailEnd type="arrow"/>
          </a:ln>
          <a:effectLst/>
        </p:spPr>
      </p:cxnSp>
      <p:cxnSp>
        <p:nvCxnSpPr>
          <p:cNvPr id="28" name="Straight Arrow Connector 27"/>
          <p:cNvCxnSpPr>
            <a:stCxn id="22" idx="3"/>
          </p:cNvCxnSpPr>
          <p:nvPr/>
        </p:nvCxnSpPr>
        <p:spPr bwMode="auto">
          <a:xfrm flipV="1">
            <a:off x="1219200" y="2667000"/>
            <a:ext cx="3200400" cy="342900"/>
          </a:xfrm>
          <a:prstGeom prst="straightConnector1">
            <a:avLst/>
          </a:prstGeom>
          <a:noFill/>
          <a:ln w="19050" cap="flat" cmpd="sng" algn="ctr">
            <a:solidFill>
              <a:srgbClr val="FF0000"/>
            </a:solidFill>
            <a:prstDash val="solid"/>
            <a:round/>
            <a:headEnd type="none" w="med" len="med"/>
            <a:tailEnd type="arrow"/>
          </a:ln>
          <a:effectLst/>
        </p:spPr>
      </p:cxnSp>
      <p:grpSp>
        <p:nvGrpSpPr>
          <p:cNvPr id="8" name="Group 31"/>
          <p:cNvGrpSpPr/>
          <p:nvPr/>
        </p:nvGrpSpPr>
        <p:grpSpPr>
          <a:xfrm>
            <a:off x="152400" y="3810000"/>
            <a:ext cx="1066800" cy="990600"/>
            <a:chOff x="304800" y="838200"/>
            <a:chExt cx="1066800" cy="990600"/>
          </a:xfrm>
          <a:solidFill>
            <a:schemeClr val="bg1">
              <a:lumMod val="85000"/>
            </a:schemeClr>
          </a:solidFill>
        </p:grpSpPr>
        <p:sp>
          <p:nvSpPr>
            <p:cNvPr id="33" name="Rounded Rectangle 32"/>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Uncheck</a:t>
              </a:r>
              <a:r>
                <a:rPr kumimoji="0" lang="en-US" sz="1000" b="1" i="0" u="none" strike="noStrike" cap="none" normalizeH="0" dirty="0" smtClean="0">
                  <a:ln>
                    <a:noFill/>
                  </a:ln>
                  <a:solidFill>
                    <a:schemeClr val="bg1"/>
                  </a:solidFill>
                  <a:effectLst/>
                  <a:latin typeface="Arial" charset="0"/>
                </a:rPr>
                <a:t> ‘Contains PHI’  if it does not apply</a:t>
              </a:r>
              <a:endParaRPr kumimoji="0" lang="en-US" sz="1000" b="1" i="0" u="none" strike="noStrike" cap="none" normalizeH="0" baseline="0" dirty="0" smtClean="0">
                <a:ln>
                  <a:noFill/>
                </a:ln>
                <a:solidFill>
                  <a:schemeClr val="bg1"/>
                </a:solidFill>
                <a:effectLst/>
                <a:latin typeface="Arial" charset="0"/>
              </a:endParaRPr>
            </a:p>
          </p:txBody>
        </p:sp>
        <p:sp>
          <p:nvSpPr>
            <p:cNvPr id="34" name="Oval 33"/>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4</a:t>
              </a:r>
            </a:p>
          </p:txBody>
        </p:sp>
      </p:grpSp>
      <p:grpSp>
        <p:nvGrpSpPr>
          <p:cNvPr id="9" name="Group 43"/>
          <p:cNvGrpSpPr/>
          <p:nvPr/>
        </p:nvGrpSpPr>
        <p:grpSpPr>
          <a:xfrm>
            <a:off x="7848600" y="2819400"/>
            <a:ext cx="1066800" cy="990600"/>
            <a:chOff x="304800" y="838200"/>
            <a:chExt cx="1066800" cy="990600"/>
          </a:xfrm>
          <a:solidFill>
            <a:schemeClr val="bg1">
              <a:lumMod val="85000"/>
            </a:schemeClr>
          </a:solidFill>
        </p:grpSpPr>
        <p:sp>
          <p:nvSpPr>
            <p:cNvPr id="45" name="Rounded Rectangle 44"/>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Arial" charset="0"/>
                </a:rPr>
                <a:t>Information</a:t>
              </a:r>
              <a:r>
                <a:rPr kumimoji="0" lang="en-US" sz="900" b="1" i="0" u="none" strike="noStrike" cap="none" normalizeH="0" dirty="0" smtClean="0">
                  <a:ln>
                    <a:noFill/>
                  </a:ln>
                  <a:solidFill>
                    <a:schemeClr val="bg1"/>
                  </a:solidFill>
                  <a:effectLst/>
                  <a:latin typeface="Arial" charset="0"/>
                </a:rPr>
                <a:t> about the inquiry</a:t>
              </a:r>
              <a:endParaRPr kumimoji="0" lang="en-US" sz="900" b="1" i="0" u="none" strike="noStrike" cap="none" normalizeH="0" baseline="0" dirty="0" smtClean="0">
                <a:ln>
                  <a:noFill/>
                </a:ln>
                <a:solidFill>
                  <a:schemeClr val="bg1"/>
                </a:solidFill>
                <a:effectLst/>
                <a:latin typeface="Arial" charset="0"/>
              </a:endParaRPr>
            </a:p>
          </p:txBody>
        </p:sp>
        <p:sp>
          <p:nvSpPr>
            <p:cNvPr id="46" name="Oval 45"/>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5</a:t>
              </a:r>
            </a:p>
          </p:txBody>
        </p:sp>
      </p:grpSp>
      <p:grpSp>
        <p:nvGrpSpPr>
          <p:cNvPr id="10" name="Group 49"/>
          <p:cNvGrpSpPr/>
          <p:nvPr/>
        </p:nvGrpSpPr>
        <p:grpSpPr>
          <a:xfrm>
            <a:off x="7848600" y="4191000"/>
            <a:ext cx="1066800" cy="990600"/>
            <a:chOff x="304800" y="838200"/>
            <a:chExt cx="1066800" cy="990600"/>
          </a:xfrm>
          <a:solidFill>
            <a:schemeClr val="bg1">
              <a:lumMod val="85000"/>
            </a:schemeClr>
          </a:solidFill>
        </p:grpSpPr>
        <p:sp>
          <p:nvSpPr>
            <p:cNvPr id="51" name="Rounded Rectangle 50"/>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Arial" charset="0"/>
                </a:rPr>
                <a:t>Resolution needed or  Resolution that was provided</a:t>
              </a:r>
            </a:p>
          </p:txBody>
        </p:sp>
        <p:sp>
          <p:nvSpPr>
            <p:cNvPr id="52" name="Oval 51"/>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200" b="1" dirty="0" smtClean="0">
                  <a:solidFill>
                    <a:schemeClr val="tx1"/>
                  </a:solidFill>
                  <a:latin typeface="Arial" charset="0"/>
                </a:rPr>
                <a:t>6</a:t>
              </a:r>
              <a:endParaRPr kumimoji="0" lang="en-US" sz="1200" b="1" i="0" u="none" strike="noStrike" cap="none" normalizeH="0" baseline="0" dirty="0" smtClean="0">
                <a:ln>
                  <a:noFill/>
                </a:ln>
                <a:solidFill>
                  <a:schemeClr val="tx1"/>
                </a:solidFill>
                <a:effectLst/>
                <a:latin typeface="Arial" charset="0"/>
              </a:endParaRPr>
            </a:p>
          </p:txBody>
        </p:sp>
      </p:grpSp>
      <p:grpSp>
        <p:nvGrpSpPr>
          <p:cNvPr id="11" name="Group 52"/>
          <p:cNvGrpSpPr/>
          <p:nvPr/>
        </p:nvGrpSpPr>
        <p:grpSpPr>
          <a:xfrm>
            <a:off x="7772400" y="5410200"/>
            <a:ext cx="1066800" cy="990600"/>
            <a:chOff x="304800" y="838200"/>
            <a:chExt cx="1066800" cy="990600"/>
          </a:xfrm>
          <a:solidFill>
            <a:schemeClr val="bg1">
              <a:lumMod val="85000"/>
            </a:schemeClr>
          </a:solidFill>
        </p:grpSpPr>
        <p:sp>
          <p:nvSpPr>
            <p:cNvPr id="54" name="Rounded Rectangle 53"/>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Update the</a:t>
              </a:r>
              <a:r>
                <a:rPr kumimoji="0" lang="en-US" sz="1000" b="1" i="0" u="none" strike="noStrike" cap="none" normalizeH="0" dirty="0" smtClean="0">
                  <a:ln>
                    <a:noFill/>
                  </a:ln>
                  <a:solidFill>
                    <a:schemeClr val="bg1"/>
                  </a:solidFill>
                  <a:effectLst/>
                  <a:latin typeface="Arial" charset="0"/>
                </a:rPr>
                <a:t> Tier if needed</a:t>
              </a:r>
              <a:endParaRPr kumimoji="0" lang="en-US" sz="1000" b="1" i="0" u="none" strike="noStrike" cap="none" normalizeH="0" baseline="0" dirty="0" smtClean="0">
                <a:ln>
                  <a:noFill/>
                </a:ln>
                <a:solidFill>
                  <a:schemeClr val="bg1"/>
                </a:solidFill>
                <a:effectLst/>
                <a:latin typeface="Arial" charset="0"/>
              </a:endParaRPr>
            </a:p>
          </p:txBody>
        </p:sp>
        <p:sp>
          <p:nvSpPr>
            <p:cNvPr id="55" name="Oval 54"/>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400" b="1" dirty="0" smtClean="0">
                  <a:solidFill>
                    <a:schemeClr val="tx1"/>
                  </a:solidFill>
                  <a:latin typeface="Arial" charset="0"/>
                </a:rPr>
                <a:t>7</a:t>
              </a:r>
              <a:endParaRPr kumimoji="0" lang="en-US" sz="1400" b="1" i="0" u="none" strike="noStrike" cap="none" normalizeH="0" baseline="0" dirty="0" smtClean="0">
                <a:ln>
                  <a:noFill/>
                </a:ln>
                <a:solidFill>
                  <a:schemeClr val="tx1"/>
                </a:solidFill>
                <a:effectLst/>
                <a:latin typeface="Arial" charset="0"/>
              </a:endParaRPr>
            </a:p>
          </p:txBody>
        </p:sp>
      </p:grpSp>
      <p:grpSp>
        <p:nvGrpSpPr>
          <p:cNvPr id="14" name="Group 38"/>
          <p:cNvGrpSpPr/>
          <p:nvPr/>
        </p:nvGrpSpPr>
        <p:grpSpPr>
          <a:xfrm>
            <a:off x="1828800" y="5410200"/>
            <a:ext cx="1066800" cy="990600"/>
            <a:chOff x="304800" y="838200"/>
            <a:chExt cx="1066800" cy="990600"/>
          </a:xfrm>
          <a:solidFill>
            <a:schemeClr val="bg1">
              <a:lumMod val="85000"/>
            </a:schemeClr>
          </a:solidFill>
        </p:grpSpPr>
        <p:sp>
          <p:nvSpPr>
            <p:cNvPr id="40" name="Rounded Rectangle 39"/>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000" b="1" dirty="0" smtClean="0">
                  <a:solidFill>
                    <a:schemeClr val="bg1"/>
                  </a:solidFill>
                  <a:latin typeface="Arial" charset="0"/>
                </a:rPr>
                <a:t>Change the severity if needed </a:t>
              </a:r>
              <a:endParaRPr kumimoji="0" lang="en-US" sz="1000" b="1" i="0" u="none" strike="noStrike" cap="none" normalizeH="0" baseline="0" dirty="0" smtClean="0">
                <a:ln>
                  <a:noFill/>
                </a:ln>
                <a:solidFill>
                  <a:schemeClr val="bg1"/>
                </a:solidFill>
                <a:effectLst/>
                <a:latin typeface="Arial" charset="0"/>
              </a:endParaRPr>
            </a:p>
          </p:txBody>
        </p:sp>
        <p:sp>
          <p:nvSpPr>
            <p:cNvPr id="41" name="Oval 40"/>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400" b="1" dirty="0" smtClean="0">
                  <a:solidFill>
                    <a:schemeClr val="tx1"/>
                  </a:solidFill>
                  <a:latin typeface="Arial" charset="0"/>
                </a:rPr>
                <a:t>9</a:t>
              </a:r>
              <a:endParaRPr kumimoji="0" lang="en-US" sz="1400" b="1" i="0" u="none" strike="noStrike" cap="none" normalizeH="0" baseline="0" dirty="0" smtClean="0">
                <a:ln>
                  <a:noFill/>
                </a:ln>
                <a:solidFill>
                  <a:schemeClr val="tx1"/>
                </a:solidFill>
                <a:effectLst/>
                <a:latin typeface="Arial" charset="0"/>
              </a:endParaRPr>
            </a:p>
          </p:txBody>
        </p:sp>
      </p:grpSp>
      <p:grpSp>
        <p:nvGrpSpPr>
          <p:cNvPr id="15" name="Group 63"/>
          <p:cNvGrpSpPr/>
          <p:nvPr/>
        </p:nvGrpSpPr>
        <p:grpSpPr>
          <a:xfrm>
            <a:off x="5943600" y="5410200"/>
            <a:ext cx="1143000" cy="990600"/>
            <a:chOff x="4419600" y="5334000"/>
            <a:chExt cx="1143000" cy="990600"/>
          </a:xfrm>
          <a:solidFill>
            <a:schemeClr val="bg1">
              <a:lumMod val="85000"/>
            </a:schemeClr>
          </a:solidFill>
        </p:grpSpPr>
        <p:sp>
          <p:nvSpPr>
            <p:cNvPr id="60" name="Rounded Rectangle 59"/>
            <p:cNvSpPr/>
            <p:nvPr/>
          </p:nvSpPr>
          <p:spPr bwMode="auto">
            <a:xfrm>
              <a:off x="4648200" y="54864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Arial" charset="0"/>
                </a:rPr>
                <a:t>If resolution is needed send</a:t>
              </a:r>
              <a:r>
                <a:rPr kumimoji="0" lang="en-US" sz="800" b="1" i="0" u="none" strike="noStrike" cap="none" normalizeH="0" dirty="0" smtClean="0">
                  <a:ln>
                    <a:noFill/>
                  </a:ln>
                  <a:solidFill>
                    <a:schemeClr val="bg1"/>
                  </a:solidFill>
                  <a:effectLst/>
                  <a:latin typeface="Arial" charset="0"/>
                </a:rPr>
                <a:t> to the appropriate location</a:t>
              </a:r>
              <a:endParaRPr kumimoji="0" lang="en-US" sz="800" b="1" i="0" u="none" strike="noStrike" cap="none" normalizeH="0" baseline="0" dirty="0" smtClean="0">
                <a:ln>
                  <a:noFill/>
                </a:ln>
                <a:solidFill>
                  <a:schemeClr val="bg1"/>
                </a:solidFill>
                <a:effectLst/>
                <a:latin typeface="Arial" charset="0"/>
              </a:endParaRPr>
            </a:p>
          </p:txBody>
        </p:sp>
        <p:sp>
          <p:nvSpPr>
            <p:cNvPr id="61" name="Oval 60"/>
            <p:cNvSpPr/>
            <p:nvPr/>
          </p:nvSpPr>
          <p:spPr bwMode="auto">
            <a:xfrm>
              <a:off x="4419600" y="53340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400" b="1" dirty="0" smtClean="0">
                  <a:solidFill>
                    <a:schemeClr val="tx1"/>
                  </a:solidFill>
                  <a:latin typeface="Arial" charset="0"/>
                </a:rPr>
                <a:t>8</a:t>
              </a:r>
              <a:endParaRPr kumimoji="0" lang="en-US" sz="1400" b="1" i="0" u="none" strike="noStrike" cap="none" normalizeH="0" baseline="0" dirty="0" smtClean="0">
                <a:ln>
                  <a:noFill/>
                </a:ln>
                <a:solidFill>
                  <a:schemeClr val="tx1"/>
                </a:solidFill>
                <a:effectLst/>
                <a:latin typeface="Arial" charset="0"/>
              </a:endParaRPr>
            </a:p>
          </p:txBody>
        </p:sp>
      </p:grpSp>
      <p:grpSp>
        <p:nvGrpSpPr>
          <p:cNvPr id="16" name="Group 68"/>
          <p:cNvGrpSpPr/>
          <p:nvPr/>
        </p:nvGrpSpPr>
        <p:grpSpPr>
          <a:xfrm>
            <a:off x="4038600" y="5410200"/>
            <a:ext cx="1066800" cy="990600"/>
            <a:chOff x="304800" y="838200"/>
            <a:chExt cx="1066800" cy="990600"/>
          </a:xfrm>
          <a:solidFill>
            <a:schemeClr val="bg1">
              <a:lumMod val="85000"/>
            </a:schemeClr>
          </a:solidFill>
        </p:grpSpPr>
        <p:sp>
          <p:nvSpPr>
            <p:cNvPr id="70" name="Rounded Rectangle 69"/>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Update the</a:t>
              </a:r>
              <a:r>
                <a:rPr kumimoji="0" lang="en-US" sz="1000" b="1" i="0" u="none" strike="noStrike" cap="none" normalizeH="0" dirty="0" smtClean="0">
                  <a:ln>
                    <a:noFill/>
                  </a:ln>
                  <a:solidFill>
                    <a:schemeClr val="bg1"/>
                  </a:solidFill>
                  <a:effectLst/>
                  <a:latin typeface="Arial" charset="0"/>
                </a:rPr>
                <a:t> Tier if needed</a:t>
              </a:r>
              <a:endParaRPr kumimoji="0" lang="en-US" sz="1000" b="1" i="0" u="none" strike="noStrike" cap="none" normalizeH="0" baseline="0" dirty="0" smtClean="0">
                <a:ln>
                  <a:noFill/>
                </a:ln>
                <a:solidFill>
                  <a:schemeClr val="bg1"/>
                </a:solidFill>
                <a:effectLst/>
                <a:latin typeface="Arial" charset="0"/>
              </a:endParaRPr>
            </a:p>
          </p:txBody>
        </p:sp>
        <p:sp>
          <p:nvSpPr>
            <p:cNvPr id="71" name="Oval 70"/>
            <p:cNvSpPr/>
            <p:nvPr/>
          </p:nvSpPr>
          <p:spPr bwMode="auto">
            <a:xfrm>
              <a:off x="304800" y="838200"/>
              <a:ext cx="4572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900" b="1" dirty="0" smtClean="0">
                  <a:solidFill>
                    <a:schemeClr val="tx1"/>
                  </a:solidFill>
                  <a:latin typeface="Arial" charset="0"/>
                </a:rPr>
                <a:t>10</a:t>
              </a:r>
              <a:endParaRPr kumimoji="0" lang="en-US" sz="900" b="1" i="0" u="none" strike="noStrike" cap="none" normalizeH="0" baseline="0" dirty="0" smtClean="0">
                <a:ln>
                  <a:noFill/>
                </a:ln>
                <a:solidFill>
                  <a:schemeClr val="tx1"/>
                </a:solidFill>
                <a:effectLst/>
                <a:latin typeface="Arial" charset="0"/>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Creating a new TIMS</a:t>
            </a:r>
            <a:endParaRPr lang="en-US" dirty="0"/>
          </a:p>
        </p:txBody>
      </p:sp>
      <p:pic>
        <p:nvPicPr>
          <p:cNvPr id="18437" name="Picture 5"/>
          <p:cNvPicPr>
            <a:picLocks noChangeAspect="1" noChangeArrowheads="1"/>
          </p:cNvPicPr>
          <p:nvPr/>
        </p:nvPicPr>
        <p:blipFill>
          <a:blip r:embed="rId3" cstate="print"/>
          <a:srcRect t="15575" r="30973" b="5133"/>
          <a:stretch>
            <a:fillRect/>
          </a:stretch>
        </p:blipFill>
        <p:spPr bwMode="auto">
          <a:xfrm>
            <a:off x="1600200" y="1295400"/>
            <a:ext cx="5943600" cy="4267200"/>
          </a:xfrm>
          <a:prstGeom prst="rect">
            <a:avLst/>
          </a:prstGeom>
          <a:ln>
            <a:noFill/>
          </a:ln>
          <a:effectLst>
            <a:outerShdw blurRad="292100" dist="139700" dir="2700000" algn="tl" rotWithShape="0">
              <a:srgbClr val="333333">
                <a:alpha val="65000"/>
              </a:srgbClr>
            </a:outerShdw>
          </a:effectLst>
        </p:spPr>
      </p:pic>
      <p:grpSp>
        <p:nvGrpSpPr>
          <p:cNvPr id="3" name="Group 10"/>
          <p:cNvGrpSpPr/>
          <p:nvPr/>
        </p:nvGrpSpPr>
        <p:grpSpPr>
          <a:xfrm>
            <a:off x="7696200" y="685800"/>
            <a:ext cx="1066800" cy="990600"/>
            <a:chOff x="304800" y="838200"/>
            <a:chExt cx="1066800" cy="990600"/>
          </a:xfrm>
          <a:solidFill>
            <a:schemeClr val="tx2">
              <a:lumMod val="60000"/>
              <a:lumOff val="40000"/>
            </a:schemeClr>
          </a:solidFill>
        </p:grpSpPr>
        <p:sp>
          <p:nvSpPr>
            <p:cNvPr id="12" name="Rounded Rectangle 11"/>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Enter the current phone number</a:t>
              </a:r>
            </a:p>
          </p:txBody>
        </p:sp>
        <p:sp>
          <p:nvSpPr>
            <p:cNvPr id="13" name="Oval 12"/>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400" b="1" dirty="0" smtClean="0">
                  <a:solidFill>
                    <a:schemeClr val="tx1"/>
                  </a:solidFill>
                  <a:latin typeface="Arial" charset="0"/>
                </a:rPr>
                <a:t>2</a:t>
              </a:r>
              <a:endParaRPr kumimoji="0" lang="en-US" sz="1400" b="1" i="0" u="none" strike="noStrike" cap="none" normalizeH="0" baseline="0" dirty="0" smtClean="0">
                <a:ln>
                  <a:noFill/>
                </a:ln>
                <a:solidFill>
                  <a:schemeClr val="tx1"/>
                </a:solidFill>
                <a:effectLst/>
                <a:latin typeface="Arial" charset="0"/>
              </a:endParaRPr>
            </a:p>
          </p:txBody>
        </p:sp>
      </p:grpSp>
      <p:grpSp>
        <p:nvGrpSpPr>
          <p:cNvPr id="6" name="Group 5"/>
          <p:cNvGrpSpPr/>
          <p:nvPr/>
        </p:nvGrpSpPr>
        <p:grpSpPr>
          <a:xfrm>
            <a:off x="228600" y="762000"/>
            <a:ext cx="1066800" cy="990600"/>
            <a:chOff x="304800" y="838200"/>
            <a:chExt cx="1066800" cy="990600"/>
          </a:xfrm>
          <a:solidFill>
            <a:schemeClr val="tx2">
              <a:lumMod val="60000"/>
              <a:lumOff val="40000"/>
            </a:schemeClr>
          </a:solidFill>
        </p:grpSpPr>
        <p:sp>
          <p:nvSpPr>
            <p:cNvPr id="4" name="Rounded Rectangle 3"/>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Select who the caller is.</a:t>
              </a:r>
            </a:p>
          </p:txBody>
        </p:sp>
        <p:sp>
          <p:nvSpPr>
            <p:cNvPr id="5" name="Oval 4"/>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1</a:t>
              </a:r>
            </a:p>
          </p:txBody>
        </p:sp>
      </p:grpSp>
      <p:grpSp>
        <p:nvGrpSpPr>
          <p:cNvPr id="7" name="Group 20"/>
          <p:cNvGrpSpPr/>
          <p:nvPr/>
        </p:nvGrpSpPr>
        <p:grpSpPr>
          <a:xfrm>
            <a:off x="152400" y="2438400"/>
            <a:ext cx="1066800" cy="990600"/>
            <a:chOff x="304800" y="838200"/>
            <a:chExt cx="1066800" cy="990600"/>
          </a:xfrm>
          <a:solidFill>
            <a:schemeClr val="tx2">
              <a:lumMod val="60000"/>
              <a:lumOff val="40000"/>
            </a:schemeClr>
          </a:solidFill>
        </p:grpSpPr>
        <p:sp>
          <p:nvSpPr>
            <p:cNvPr id="22" name="Rounded Rectangle 21"/>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Select category and reason</a:t>
              </a:r>
            </a:p>
          </p:txBody>
        </p:sp>
        <p:sp>
          <p:nvSpPr>
            <p:cNvPr id="23" name="Oval 22"/>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3</a:t>
              </a:r>
            </a:p>
          </p:txBody>
        </p:sp>
      </p:grpSp>
      <p:cxnSp>
        <p:nvCxnSpPr>
          <p:cNvPr id="35" name="Straight Arrow Connector 34"/>
          <p:cNvCxnSpPr/>
          <p:nvPr/>
        </p:nvCxnSpPr>
        <p:spPr bwMode="auto">
          <a:xfrm flipV="1">
            <a:off x="1219200" y="3352800"/>
            <a:ext cx="609600" cy="914400"/>
          </a:xfrm>
          <a:prstGeom prst="straightConnector1">
            <a:avLst/>
          </a:prstGeom>
          <a:noFill/>
          <a:ln w="19050" cap="flat" cmpd="sng" algn="ctr">
            <a:solidFill>
              <a:srgbClr val="FF0000"/>
            </a:solidFill>
            <a:prstDash val="solid"/>
            <a:round/>
            <a:headEnd type="none" w="med" len="med"/>
            <a:tailEnd type="arrow"/>
          </a:ln>
          <a:effectLst/>
        </p:spPr>
      </p:cxnSp>
      <p:grpSp>
        <p:nvGrpSpPr>
          <p:cNvPr id="8" name="Group 31"/>
          <p:cNvGrpSpPr/>
          <p:nvPr/>
        </p:nvGrpSpPr>
        <p:grpSpPr>
          <a:xfrm>
            <a:off x="152400" y="3810000"/>
            <a:ext cx="1066800" cy="990600"/>
            <a:chOff x="304800" y="838200"/>
            <a:chExt cx="1066800" cy="990600"/>
          </a:xfrm>
        </p:grpSpPr>
        <p:sp>
          <p:nvSpPr>
            <p:cNvPr id="33" name="Rounded Rectangle 32"/>
            <p:cNvSpPr/>
            <p:nvPr/>
          </p:nvSpPr>
          <p:spPr bwMode="auto">
            <a:xfrm>
              <a:off x="457200" y="990600"/>
              <a:ext cx="914400" cy="8382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Uncheck</a:t>
              </a:r>
              <a:r>
                <a:rPr kumimoji="0" lang="en-US" sz="1000" b="1" i="0" u="none" strike="noStrike" cap="none" normalizeH="0" dirty="0" smtClean="0">
                  <a:ln>
                    <a:noFill/>
                  </a:ln>
                  <a:solidFill>
                    <a:schemeClr val="bg1"/>
                  </a:solidFill>
                  <a:effectLst/>
                  <a:latin typeface="Arial" charset="0"/>
                </a:rPr>
                <a:t> ‘Contains PHI’  if it does not apply</a:t>
              </a:r>
              <a:endParaRPr kumimoji="0" lang="en-US" sz="1000" b="1" i="0" u="none" strike="noStrike" cap="none" normalizeH="0" baseline="0" dirty="0" smtClean="0">
                <a:ln>
                  <a:noFill/>
                </a:ln>
                <a:solidFill>
                  <a:schemeClr val="bg1"/>
                </a:solidFill>
                <a:effectLst/>
                <a:latin typeface="Arial" charset="0"/>
              </a:endParaRPr>
            </a:p>
          </p:txBody>
        </p:sp>
        <p:sp>
          <p:nvSpPr>
            <p:cNvPr id="34" name="Oval 33"/>
            <p:cNvSpPr/>
            <p:nvPr/>
          </p:nvSpPr>
          <p:spPr bwMode="auto">
            <a:xfrm>
              <a:off x="304800" y="838200"/>
              <a:ext cx="381000" cy="304800"/>
            </a:xfrm>
            <a:prstGeom prst="ellipse">
              <a:avLst/>
            </a:prstGeom>
            <a:solidFill>
              <a:schemeClr val="bg1"/>
            </a:solid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4</a:t>
              </a:r>
            </a:p>
          </p:txBody>
        </p:sp>
      </p:grpSp>
      <p:grpSp>
        <p:nvGrpSpPr>
          <p:cNvPr id="9" name="Group 43"/>
          <p:cNvGrpSpPr/>
          <p:nvPr/>
        </p:nvGrpSpPr>
        <p:grpSpPr>
          <a:xfrm>
            <a:off x="7848600" y="2819400"/>
            <a:ext cx="1066800" cy="990600"/>
            <a:chOff x="304800" y="838200"/>
            <a:chExt cx="1066800" cy="990600"/>
          </a:xfrm>
          <a:solidFill>
            <a:schemeClr val="tx2">
              <a:lumMod val="60000"/>
              <a:lumOff val="40000"/>
            </a:schemeClr>
          </a:solidFill>
        </p:grpSpPr>
        <p:sp>
          <p:nvSpPr>
            <p:cNvPr id="45" name="Rounded Rectangle 44"/>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Arial" charset="0"/>
                </a:rPr>
                <a:t>Information</a:t>
              </a:r>
              <a:r>
                <a:rPr kumimoji="0" lang="en-US" sz="900" b="1" i="0" u="none" strike="noStrike" cap="none" normalizeH="0" dirty="0" smtClean="0">
                  <a:ln>
                    <a:noFill/>
                  </a:ln>
                  <a:solidFill>
                    <a:schemeClr val="bg1"/>
                  </a:solidFill>
                  <a:effectLst/>
                  <a:latin typeface="Arial" charset="0"/>
                </a:rPr>
                <a:t> about the inquiry</a:t>
              </a:r>
              <a:endParaRPr kumimoji="0" lang="en-US" sz="900" b="1" i="0" u="none" strike="noStrike" cap="none" normalizeH="0" baseline="0" dirty="0" smtClean="0">
                <a:ln>
                  <a:noFill/>
                </a:ln>
                <a:solidFill>
                  <a:schemeClr val="bg1"/>
                </a:solidFill>
                <a:effectLst/>
                <a:latin typeface="Arial" charset="0"/>
              </a:endParaRPr>
            </a:p>
          </p:txBody>
        </p:sp>
        <p:sp>
          <p:nvSpPr>
            <p:cNvPr id="46" name="Oval 45"/>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5</a:t>
              </a:r>
            </a:p>
          </p:txBody>
        </p:sp>
      </p:grpSp>
      <p:grpSp>
        <p:nvGrpSpPr>
          <p:cNvPr id="10" name="Group 49"/>
          <p:cNvGrpSpPr/>
          <p:nvPr/>
        </p:nvGrpSpPr>
        <p:grpSpPr>
          <a:xfrm>
            <a:off x="7848600" y="4191000"/>
            <a:ext cx="1066800" cy="990600"/>
            <a:chOff x="304800" y="838200"/>
            <a:chExt cx="1066800" cy="990600"/>
          </a:xfrm>
          <a:solidFill>
            <a:schemeClr val="tx2">
              <a:lumMod val="60000"/>
              <a:lumOff val="40000"/>
            </a:schemeClr>
          </a:solidFill>
        </p:grpSpPr>
        <p:sp>
          <p:nvSpPr>
            <p:cNvPr id="51" name="Rounded Rectangle 50"/>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Arial" charset="0"/>
                </a:rPr>
                <a:t>Resolution needed or  Resolution that was provided</a:t>
              </a:r>
            </a:p>
          </p:txBody>
        </p:sp>
        <p:sp>
          <p:nvSpPr>
            <p:cNvPr id="52" name="Oval 51"/>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200" b="1" dirty="0" smtClean="0">
                  <a:solidFill>
                    <a:schemeClr val="tx1"/>
                  </a:solidFill>
                  <a:latin typeface="Arial" charset="0"/>
                </a:rPr>
                <a:t>6</a:t>
              </a:r>
              <a:endParaRPr kumimoji="0" lang="en-US" sz="1200" b="1" i="0" u="none" strike="noStrike" cap="none" normalizeH="0" baseline="0" dirty="0" smtClean="0">
                <a:ln>
                  <a:noFill/>
                </a:ln>
                <a:solidFill>
                  <a:schemeClr val="tx1"/>
                </a:solidFill>
                <a:effectLst/>
                <a:latin typeface="Arial" charset="0"/>
              </a:endParaRPr>
            </a:p>
          </p:txBody>
        </p:sp>
      </p:grpSp>
      <p:grpSp>
        <p:nvGrpSpPr>
          <p:cNvPr id="11" name="Group 52"/>
          <p:cNvGrpSpPr/>
          <p:nvPr/>
        </p:nvGrpSpPr>
        <p:grpSpPr>
          <a:xfrm>
            <a:off x="7772400" y="5410200"/>
            <a:ext cx="1066800" cy="990600"/>
            <a:chOff x="304800" y="838200"/>
            <a:chExt cx="1066800" cy="990600"/>
          </a:xfrm>
          <a:solidFill>
            <a:schemeClr val="tx2">
              <a:lumMod val="60000"/>
              <a:lumOff val="40000"/>
            </a:schemeClr>
          </a:solidFill>
        </p:grpSpPr>
        <p:sp>
          <p:nvSpPr>
            <p:cNvPr id="54" name="Rounded Rectangle 53"/>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Update the</a:t>
              </a:r>
              <a:r>
                <a:rPr kumimoji="0" lang="en-US" sz="1000" b="1" i="0" u="none" strike="noStrike" cap="none" normalizeH="0" dirty="0" smtClean="0">
                  <a:ln>
                    <a:noFill/>
                  </a:ln>
                  <a:solidFill>
                    <a:schemeClr val="bg1"/>
                  </a:solidFill>
                  <a:effectLst/>
                  <a:latin typeface="Arial" charset="0"/>
                </a:rPr>
                <a:t> Tier if needed</a:t>
              </a:r>
              <a:endParaRPr kumimoji="0" lang="en-US" sz="1000" b="1" i="0" u="none" strike="noStrike" cap="none" normalizeH="0" baseline="0" dirty="0" smtClean="0">
                <a:ln>
                  <a:noFill/>
                </a:ln>
                <a:solidFill>
                  <a:schemeClr val="bg1"/>
                </a:solidFill>
                <a:effectLst/>
                <a:latin typeface="Arial" charset="0"/>
              </a:endParaRPr>
            </a:p>
          </p:txBody>
        </p:sp>
        <p:sp>
          <p:nvSpPr>
            <p:cNvPr id="55" name="Oval 54"/>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400" b="1" dirty="0" smtClean="0">
                  <a:solidFill>
                    <a:schemeClr val="tx1"/>
                  </a:solidFill>
                  <a:latin typeface="Arial" charset="0"/>
                </a:rPr>
                <a:t>7</a:t>
              </a:r>
              <a:endParaRPr kumimoji="0" lang="en-US" sz="1400" b="1" i="0" u="none" strike="noStrike" cap="none" normalizeH="0" baseline="0" dirty="0" smtClean="0">
                <a:ln>
                  <a:noFill/>
                </a:ln>
                <a:solidFill>
                  <a:schemeClr val="tx1"/>
                </a:solidFill>
                <a:effectLst/>
                <a:latin typeface="Arial" charset="0"/>
              </a:endParaRPr>
            </a:p>
          </p:txBody>
        </p:sp>
      </p:grpSp>
      <p:grpSp>
        <p:nvGrpSpPr>
          <p:cNvPr id="14" name="Group 38"/>
          <p:cNvGrpSpPr/>
          <p:nvPr/>
        </p:nvGrpSpPr>
        <p:grpSpPr>
          <a:xfrm>
            <a:off x="1828800" y="5410200"/>
            <a:ext cx="1066800" cy="990600"/>
            <a:chOff x="304800" y="838200"/>
            <a:chExt cx="1066800" cy="990600"/>
          </a:xfrm>
          <a:solidFill>
            <a:schemeClr val="tx2">
              <a:lumMod val="60000"/>
              <a:lumOff val="40000"/>
            </a:schemeClr>
          </a:solidFill>
        </p:grpSpPr>
        <p:sp>
          <p:nvSpPr>
            <p:cNvPr id="40" name="Rounded Rectangle 39"/>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000" b="1" dirty="0" smtClean="0">
                  <a:solidFill>
                    <a:schemeClr val="bg1"/>
                  </a:solidFill>
                  <a:latin typeface="Arial" charset="0"/>
                </a:rPr>
                <a:t>Change the severity if needed </a:t>
              </a:r>
              <a:endParaRPr kumimoji="0" lang="en-US" sz="1000" b="1" i="0" u="none" strike="noStrike" cap="none" normalizeH="0" baseline="0" dirty="0" smtClean="0">
                <a:ln>
                  <a:noFill/>
                </a:ln>
                <a:solidFill>
                  <a:schemeClr val="bg1"/>
                </a:solidFill>
                <a:effectLst/>
                <a:latin typeface="Arial" charset="0"/>
              </a:endParaRPr>
            </a:p>
          </p:txBody>
        </p:sp>
        <p:sp>
          <p:nvSpPr>
            <p:cNvPr id="41" name="Oval 40"/>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400" b="1" dirty="0" smtClean="0">
                  <a:solidFill>
                    <a:schemeClr val="tx1"/>
                  </a:solidFill>
                  <a:latin typeface="Arial" charset="0"/>
                </a:rPr>
                <a:t>9</a:t>
              </a:r>
              <a:endParaRPr kumimoji="0" lang="en-US" sz="1400" b="1" i="0" u="none" strike="noStrike" cap="none" normalizeH="0" baseline="0" dirty="0" smtClean="0">
                <a:ln>
                  <a:noFill/>
                </a:ln>
                <a:solidFill>
                  <a:schemeClr val="tx1"/>
                </a:solidFill>
                <a:effectLst/>
                <a:latin typeface="Arial" charset="0"/>
              </a:endParaRPr>
            </a:p>
          </p:txBody>
        </p:sp>
      </p:grpSp>
      <p:grpSp>
        <p:nvGrpSpPr>
          <p:cNvPr id="15" name="Group 63"/>
          <p:cNvGrpSpPr/>
          <p:nvPr/>
        </p:nvGrpSpPr>
        <p:grpSpPr>
          <a:xfrm>
            <a:off x="5943600" y="5410200"/>
            <a:ext cx="1143000" cy="990600"/>
            <a:chOff x="4419600" y="5334000"/>
            <a:chExt cx="1143000" cy="990600"/>
          </a:xfrm>
          <a:solidFill>
            <a:schemeClr val="tx2">
              <a:lumMod val="60000"/>
              <a:lumOff val="40000"/>
            </a:schemeClr>
          </a:solidFill>
        </p:grpSpPr>
        <p:sp>
          <p:nvSpPr>
            <p:cNvPr id="60" name="Rounded Rectangle 59"/>
            <p:cNvSpPr/>
            <p:nvPr/>
          </p:nvSpPr>
          <p:spPr bwMode="auto">
            <a:xfrm>
              <a:off x="4648200" y="54864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Arial" charset="0"/>
                </a:rPr>
                <a:t>If resolution is needed send</a:t>
              </a:r>
              <a:r>
                <a:rPr kumimoji="0" lang="en-US" sz="800" b="1" i="0" u="none" strike="noStrike" cap="none" normalizeH="0" dirty="0" smtClean="0">
                  <a:ln>
                    <a:noFill/>
                  </a:ln>
                  <a:solidFill>
                    <a:schemeClr val="bg1"/>
                  </a:solidFill>
                  <a:effectLst/>
                  <a:latin typeface="Arial" charset="0"/>
                </a:rPr>
                <a:t> to the appropriate location</a:t>
              </a:r>
              <a:endParaRPr kumimoji="0" lang="en-US" sz="800" b="1" i="0" u="none" strike="noStrike" cap="none" normalizeH="0" baseline="0" dirty="0" smtClean="0">
                <a:ln>
                  <a:noFill/>
                </a:ln>
                <a:solidFill>
                  <a:schemeClr val="bg1"/>
                </a:solidFill>
                <a:effectLst/>
                <a:latin typeface="Arial" charset="0"/>
              </a:endParaRPr>
            </a:p>
          </p:txBody>
        </p:sp>
        <p:sp>
          <p:nvSpPr>
            <p:cNvPr id="61" name="Oval 60"/>
            <p:cNvSpPr/>
            <p:nvPr/>
          </p:nvSpPr>
          <p:spPr bwMode="auto">
            <a:xfrm>
              <a:off x="4419600" y="53340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400" b="1" dirty="0" smtClean="0">
                  <a:solidFill>
                    <a:schemeClr val="tx1"/>
                  </a:solidFill>
                  <a:latin typeface="Arial" charset="0"/>
                </a:rPr>
                <a:t>8</a:t>
              </a:r>
              <a:endParaRPr kumimoji="0" lang="en-US" sz="1400" b="1" i="0" u="none" strike="noStrike" cap="none" normalizeH="0" baseline="0" dirty="0" smtClean="0">
                <a:ln>
                  <a:noFill/>
                </a:ln>
                <a:solidFill>
                  <a:schemeClr val="tx1"/>
                </a:solidFill>
                <a:effectLst/>
                <a:latin typeface="Arial" charset="0"/>
              </a:endParaRPr>
            </a:p>
          </p:txBody>
        </p:sp>
      </p:grpSp>
      <p:grpSp>
        <p:nvGrpSpPr>
          <p:cNvPr id="16" name="Group 68"/>
          <p:cNvGrpSpPr/>
          <p:nvPr/>
        </p:nvGrpSpPr>
        <p:grpSpPr>
          <a:xfrm>
            <a:off x="4038600" y="5410200"/>
            <a:ext cx="1066800" cy="990600"/>
            <a:chOff x="304800" y="838200"/>
            <a:chExt cx="1066800" cy="990600"/>
          </a:xfrm>
          <a:solidFill>
            <a:schemeClr val="tx2">
              <a:lumMod val="60000"/>
              <a:lumOff val="40000"/>
            </a:schemeClr>
          </a:solidFill>
        </p:grpSpPr>
        <p:sp>
          <p:nvSpPr>
            <p:cNvPr id="70" name="Rounded Rectangle 69"/>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Update the</a:t>
              </a:r>
              <a:r>
                <a:rPr kumimoji="0" lang="en-US" sz="1000" b="1" i="0" u="none" strike="noStrike" cap="none" normalizeH="0" dirty="0" smtClean="0">
                  <a:ln>
                    <a:noFill/>
                  </a:ln>
                  <a:solidFill>
                    <a:schemeClr val="bg1"/>
                  </a:solidFill>
                  <a:effectLst/>
                  <a:latin typeface="Arial" charset="0"/>
                </a:rPr>
                <a:t> Tier if needed</a:t>
              </a:r>
              <a:endParaRPr kumimoji="0" lang="en-US" sz="1000" b="1" i="0" u="none" strike="noStrike" cap="none" normalizeH="0" baseline="0" dirty="0" smtClean="0">
                <a:ln>
                  <a:noFill/>
                </a:ln>
                <a:solidFill>
                  <a:schemeClr val="bg1"/>
                </a:solidFill>
                <a:effectLst/>
                <a:latin typeface="Arial" charset="0"/>
              </a:endParaRPr>
            </a:p>
          </p:txBody>
        </p:sp>
        <p:sp>
          <p:nvSpPr>
            <p:cNvPr id="71" name="Oval 70"/>
            <p:cNvSpPr/>
            <p:nvPr/>
          </p:nvSpPr>
          <p:spPr bwMode="auto">
            <a:xfrm>
              <a:off x="304800" y="838200"/>
              <a:ext cx="4572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900" b="1" dirty="0" smtClean="0">
                  <a:solidFill>
                    <a:schemeClr val="tx1"/>
                  </a:solidFill>
                  <a:latin typeface="Arial" charset="0"/>
                </a:rPr>
                <a:t>10</a:t>
              </a:r>
              <a:endParaRPr kumimoji="0" lang="en-US" sz="900" b="1" i="0" u="none" strike="noStrike" cap="none" normalizeH="0" baseline="0" dirty="0" smtClean="0">
                <a:ln>
                  <a:noFill/>
                </a:ln>
                <a:solidFill>
                  <a:schemeClr val="tx1"/>
                </a:solidFill>
                <a:effectLst/>
                <a:latin typeface="Arial" charset="0"/>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Creating a new TIMS</a:t>
            </a:r>
            <a:endParaRPr lang="en-US" dirty="0"/>
          </a:p>
        </p:txBody>
      </p:sp>
      <p:pic>
        <p:nvPicPr>
          <p:cNvPr id="18437" name="Picture 5"/>
          <p:cNvPicPr>
            <a:picLocks noChangeAspect="1" noChangeArrowheads="1"/>
          </p:cNvPicPr>
          <p:nvPr/>
        </p:nvPicPr>
        <p:blipFill>
          <a:blip r:embed="rId3" cstate="print"/>
          <a:srcRect t="15575" r="30973" b="5133"/>
          <a:stretch>
            <a:fillRect/>
          </a:stretch>
        </p:blipFill>
        <p:spPr bwMode="auto">
          <a:xfrm>
            <a:off x="1600200" y="1295400"/>
            <a:ext cx="5943600" cy="4267200"/>
          </a:xfrm>
          <a:prstGeom prst="rect">
            <a:avLst/>
          </a:prstGeom>
          <a:ln>
            <a:noFill/>
          </a:ln>
          <a:effectLst>
            <a:outerShdw blurRad="292100" dist="139700" dir="2700000" algn="tl" rotWithShape="0">
              <a:srgbClr val="333333">
                <a:alpha val="65000"/>
              </a:srgbClr>
            </a:outerShdw>
          </a:effectLst>
        </p:spPr>
      </p:pic>
      <p:grpSp>
        <p:nvGrpSpPr>
          <p:cNvPr id="3" name="Group 10"/>
          <p:cNvGrpSpPr/>
          <p:nvPr/>
        </p:nvGrpSpPr>
        <p:grpSpPr>
          <a:xfrm>
            <a:off x="7696200" y="685800"/>
            <a:ext cx="1066800" cy="990600"/>
            <a:chOff x="304800" y="838200"/>
            <a:chExt cx="1066800" cy="990600"/>
          </a:xfrm>
          <a:solidFill>
            <a:schemeClr val="tx2">
              <a:lumMod val="60000"/>
              <a:lumOff val="40000"/>
            </a:schemeClr>
          </a:solidFill>
        </p:grpSpPr>
        <p:sp>
          <p:nvSpPr>
            <p:cNvPr id="12" name="Rounded Rectangle 11"/>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Enter the current phone number</a:t>
              </a:r>
            </a:p>
          </p:txBody>
        </p:sp>
        <p:sp>
          <p:nvSpPr>
            <p:cNvPr id="13" name="Oval 12"/>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400" b="1" dirty="0" smtClean="0">
                  <a:solidFill>
                    <a:schemeClr val="tx1"/>
                  </a:solidFill>
                  <a:latin typeface="Arial" charset="0"/>
                </a:rPr>
                <a:t>2</a:t>
              </a:r>
              <a:endParaRPr kumimoji="0" lang="en-US" sz="1400" b="1" i="0" u="none" strike="noStrike" cap="none" normalizeH="0" baseline="0" dirty="0" smtClean="0">
                <a:ln>
                  <a:noFill/>
                </a:ln>
                <a:solidFill>
                  <a:schemeClr val="tx1"/>
                </a:solidFill>
                <a:effectLst/>
                <a:latin typeface="Arial" charset="0"/>
              </a:endParaRPr>
            </a:p>
          </p:txBody>
        </p:sp>
      </p:grpSp>
      <p:grpSp>
        <p:nvGrpSpPr>
          <p:cNvPr id="6" name="Group 5"/>
          <p:cNvGrpSpPr/>
          <p:nvPr/>
        </p:nvGrpSpPr>
        <p:grpSpPr>
          <a:xfrm>
            <a:off x="228600" y="762000"/>
            <a:ext cx="1066800" cy="990600"/>
            <a:chOff x="304800" y="838200"/>
            <a:chExt cx="1066800" cy="990600"/>
          </a:xfrm>
          <a:solidFill>
            <a:schemeClr val="tx2">
              <a:lumMod val="60000"/>
              <a:lumOff val="40000"/>
            </a:schemeClr>
          </a:solidFill>
        </p:grpSpPr>
        <p:sp>
          <p:nvSpPr>
            <p:cNvPr id="4" name="Rounded Rectangle 3"/>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Select who the caller is.</a:t>
              </a:r>
            </a:p>
          </p:txBody>
        </p:sp>
        <p:sp>
          <p:nvSpPr>
            <p:cNvPr id="5" name="Oval 4"/>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1</a:t>
              </a:r>
            </a:p>
          </p:txBody>
        </p:sp>
      </p:grpSp>
      <p:grpSp>
        <p:nvGrpSpPr>
          <p:cNvPr id="7" name="Group 20"/>
          <p:cNvGrpSpPr/>
          <p:nvPr/>
        </p:nvGrpSpPr>
        <p:grpSpPr>
          <a:xfrm>
            <a:off x="152400" y="2438400"/>
            <a:ext cx="1066800" cy="990600"/>
            <a:chOff x="304800" y="838200"/>
            <a:chExt cx="1066800" cy="990600"/>
          </a:xfrm>
          <a:solidFill>
            <a:schemeClr val="tx2">
              <a:lumMod val="60000"/>
              <a:lumOff val="40000"/>
            </a:schemeClr>
          </a:solidFill>
        </p:grpSpPr>
        <p:sp>
          <p:nvSpPr>
            <p:cNvPr id="22" name="Rounded Rectangle 21"/>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Select category and reason</a:t>
              </a:r>
            </a:p>
          </p:txBody>
        </p:sp>
        <p:sp>
          <p:nvSpPr>
            <p:cNvPr id="23" name="Oval 22"/>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3</a:t>
              </a:r>
            </a:p>
          </p:txBody>
        </p:sp>
      </p:grpSp>
      <p:grpSp>
        <p:nvGrpSpPr>
          <p:cNvPr id="8" name="Group 31"/>
          <p:cNvGrpSpPr/>
          <p:nvPr/>
        </p:nvGrpSpPr>
        <p:grpSpPr>
          <a:xfrm>
            <a:off x="152400" y="3810000"/>
            <a:ext cx="1066800" cy="990600"/>
            <a:chOff x="304800" y="838200"/>
            <a:chExt cx="1066800" cy="990600"/>
          </a:xfrm>
          <a:solidFill>
            <a:schemeClr val="tx2">
              <a:lumMod val="60000"/>
              <a:lumOff val="40000"/>
            </a:schemeClr>
          </a:solidFill>
        </p:grpSpPr>
        <p:sp>
          <p:nvSpPr>
            <p:cNvPr id="33" name="Rounded Rectangle 32"/>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Uncheck</a:t>
              </a:r>
              <a:r>
                <a:rPr kumimoji="0" lang="en-US" sz="1000" b="1" i="0" u="none" strike="noStrike" cap="none" normalizeH="0" dirty="0" smtClean="0">
                  <a:ln>
                    <a:noFill/>
                  </a:ln>
                  <a:solidFill>
                    <a:schemeClr val="bg1"/>
                  </a:solidFill>
                  <a:effectLst/>
                  <a:latin typeface="Arial" charset="0"/>
                </a:rPr>
                <a:t> ‘Contains PHI’  if it does not apply</a:t>
              </a:r>
              <a:endParaRPr kumimoji="0" lang="en-US" sz="1000" b="1" i="0" u="none" strike="noStrike" cap="none" normalizeH="0" baseline="0" dirty="0" smtClean="0">
                <a:ln>
                  <a:noFill/>
                </a:ln>
                <a:solidFill>
                  <a:schemeClr val="bg1"/>
                </a:solidFill>
                <a:effectLst/>
                <a:latin typeface="Arial" charset="0"/>
              </a:endParaRPr>
            </a:p>
          </p:txBody>
        </p:sp>
        <p:sp>
          <p:nvSpPr>
            <p:cNvPr id="34" name="Oval 33"/>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4</a:t>
              </a:r>
            </a:p>
          </p:txBody>
        </p:sp>
      </p:grpSp>
      <p:cxnSp>
        <p:nvCxnSpPr>
          <p:cNvPr id="47" name="Straight Arrow Connector 46"/>
          <p:cNvCxnSpPr>
            <a:stCxn id="45" idx="1"/>
          </p:cNvCxnSpPr>
          <p:nvPr/>
        </p:nvCxnSpPr>
        <p:spPr bwMode="auto">
          <a:xfrm flipH="1">
            <a:off x="4648200" y="3390900"/>
            <a:ext cx="3352800" cy="0"/>
          </a:xfrm>
          <a:prstGeom prst="straightConnector1">
            <a:avLst/>
          </a:prstGeom>
          <a:noFill/>
          <a:ln w="19050" cap="flat" cmpd="sng" algn="ctr">
            <a:solidFill>
              <a:srgbClr val="FF0000"/>
            </a:solidFill>
            <a:prstDash val="solid"/>
            <a:round/>
            <a:headEnd type="none" w="med" len="med"/>
            <a:tailEnd type="arrow"/>
          </a:ln>
          <a:effectLst/>
        </p:spPr>
      </p:cxnSp>
      <p:grpSp>
        <p:nvGrpSpPr>
          <p:cNvPr id="9" name="Group 43"/>
          <p:cNvGrpSpPr/>
          <p:nvPr/>
        </p:nvGrpSpPr>
        <p:grpSpPr>
          <a:xfrm>
            <a:off x="7848600" y="2819400"/>
            <a:ext cx="1066800" cy="990600"/>
            <a:chOff x="304800" y="838200"/>
            <a:chExt cx="1066800" cy="990600"/>
          </a:xfrm>
        </p:grpSpPr>
        <p:sp>
          <p:nvSpPr>
            <p:cNvPr id="45" name="Rounded Rectangle 44"/>
            <p:cNvSpPr/>
            <p:nvPr/>
          </p:nvSpPr>
          <p:spPr bwMode="auto">
            <a:xfrm>
              <a:off x="457200" y="990600"/>
              <a:ext cx="914400" cy="8382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Arial" charset="0"/>
                </a:rPr>
                <a:t>Information</a:t>
              </a:r>
              <a:r>
                <a:rPr kumimoji="0" lang="en-US" sz="900" b="1" i="0" u="none" strike="noStrike" cap="none" normalizeH="0" dirty="0" smtClean="0">
                  <a:ln>
                    <a:noFill/>
                  </a:ln>
                  <a:solidFill>
                    <a:schemeClr val="bg1"/>
                  </a:solidFill>
                  <a:effectLst/>
                  <a:latin typeface="Arial" charset="0"/>
                </a:rPr>
                <a:t> about the inquiry</a:t>
              </a:r>
              <a:endParaRPr kumimoji="0" lang="en-US" sz="900" b="1" i="0" u="none" strike="noStrike" cap="none" normalizeH="0" baseline="0" dirty="0" smtClean="0">
                <a:ln>
                  <a:noFill/>
                </a:ln>
                <a:solidFill>
                  <a:schemeClr val="bg1"/>
                </a:solidFill>
                <a:effectLst/>
                <a:latin typeface="Arial" charset="0"/>
              </a:endParaRPr>
            </a:p>
          </p:txBody>
        </p:sp>
        <p:sp>
          <p:nvSpPr>
            <p:cNvPr id="46" name="Oval 45"/>
            <p:cNvSpPr/>
            <p:nvPr/>
          </p:nvSpPr>
          <p:spPr bwMode="auto">
            <a:xfrm>
              <a:off x="304800" y="838200"/>
              <a:ext cx="381000" cy="304800"/>
            </a:xfrm>
            <a:prstGeom prst="ellipse">
              <a:avLst/>
            </a:prstGeom>
            <a:solidFill>
              <a:schemeClr val="bg1"/>
            </a:solid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5</a:t>
              </a:r>
            </a:p>
          </p:txBody>
        </p:sp>
      </p:grpSp>
      <p:grpSp>
        <p:nvGrpSpPr>
          <p:cNvPr id="10" name="Group 49"/>
          <p:cNvGrpSpPr/>
          <p:nvPr/>
        </p:nvGrpSpPr>
        <p:grpSpPr>
          <a:xfrm>
            <a:off x="7848600" y="4191000"/>
            <a:ext cx="1066800" cy="990600"/>
            <a:chOff x="304800" y="838200"/>
            <a:chExt cx="1066800" cy="990600"/>
          </a:xfrm>
          <a:solidFill>
            <a:schemeClr val="tx2">
              <a:lumMod val="60000"/>
              <a:lumOff val="40000"/>
            </a:schemeClr>
          </a:solidFill>
        </p:grpSpPr>
        <p:sp>
          <p:nvSpPr>
            <p:cNvPr id="51" name="Rounded Rectangle 50"/>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Arial" charset="0"/>
                </a:rPr>
                <a:t>Resolution needed or  Resolution that was provided</a:t>
              </a:r>
            </a:p>
          </p:txBody>
        </p:sp>
        <p:sp>
          <p:nvSpPr>
            <p:cNvPr id="52" name="Oval 51"/>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200" b="1" dirty="0" smtClean="0">
                  <a:solidFill>
                    <a:schemeClr val="tx1"/>
                  </a:solidFill>
                  <a:latin typeface="Arial" charset="0"/>
                </a:rPr>
                <a:t>6</a:t>
              </a:r>
              <a:endParaRPr kumimoji="0" lang="en-US" sz="1200" b="1" i="0" u="none" strike="noStrike" cap="none" normalizeH="0" baseline="0" dirty="0" smtClean="0">
                <a:ln>
                  <a:noFill/>
                </a:ln>
                <a:solidFill>
                  <a:schemeClr val="tx1"/>
                </a:solidFill>
                <a:effectLst/>
                <a:latin typeface="Arial" charset="0"/>
              </a:endParaRPr>
            </a:p>
          </p:txBody>
        </p:sp>
      </p:grpSp>
      <p:grpSp>
        <p:nvGrpSpPr>
          <p:cNvPr id="11" name="Group 52"/>
          <p:cNvGrpSpPr/>
          <p:nvPr/>
        </p:nvGrpSpPr>
        <p:grpSpPr>
          <a:xfrm>
            <a:off x="7772400" y="5410200"/>
            <a:ext cx="1066800" cy="990600"/>
            <a:chOff x="304800" y="838200"/>
            <a:chExt cx="1066800" cy="990600"/>
          </a:xfrm>
          <a:solidFill>
            <a:schemeClr val="tx2">
              <a:lumMod val="60000"/>
              <a:lumOff val="40000"/>
            </a:schemeClr>
          </a:solidFill>
        </p:grpSpPr>
        <p:sp>
          <p:nvSpPr>
            <p:cNvPr id="54" name="Rounded Rectangle 53"/>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Update the</a:t>
              </a:r>
              <a:r>
                <a:rPr kumimoji="0" lang="en-US" sz="1000" b="1" i="0" u="none" strike="noStrike" cap="none" normalizeH="0" dirty="0" smtClean="0">
                  <a:ln>
                    <a:noFill/>
                  </a:ln>
                  <a:solidFill>
                    <a:schemeClr val="bg1"/>
                  </a:solidFill>
                  <a:effectLst/>
                  <a:latin typeface="Arial" charset="0"/>
                </a:rPr>
                <a:t> Tier if needed</a:t>
              </a:r>
              <a:endParaRPr kumimoji="0" lang="en-US" sz="1000" b="1" i="0" u="none" strike="noStrike" cap="none" normalizeH="0" baseline="0" dirty="0" smtClean="0">
                <a:ln>
                  <a:noFill/>
                </a:ln>
                <a:solidFill>
                  <a:schemeClr val="bg1"/>
                </a:solidFill>
                <a:effectLst/>
                <a:latin typeface="Arial" charset="0"/>
              </a:endParaRPr>
            </a:p>
          </p:txBody>
        </p:sp>
        <p:sp>
          <p:nvSpPr>
            <p:cNvPr id="55" name="Oval 54"/>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400" b="1" dirty="0" smtClean="0">
                  <a:solidFill>
                    <a:schemeClr val="tx1"/>
                  </a:solidFill>
                  <a:latin typeface="Arial" charset="0"/>
                </a:rPr>
                <a:t>7</a:t>
              </a:r>
              <a:endParaRPr kumimoji="0" lang="en-US" sz="1400" b="1" i="0" u="none" strike="noStrike" cap="none" normalizeH="0" baseline="0" dirty="0" smtClean="0">
                <a:ln>
                  <a:noFill/>
                </a:ln>
                <a:solidFill>
                  <a:schemeClr val="tx1"/>
                </a:solidFill>
                <a:effectLst/>
                <a:latin typeface="Arial" charset="0"/>
              </a:endParaRPr>
            </a:p>
          </p:txBody>
        </p:sp>
      </p:grpSp>
      <p:grpSp>
        <p:nvGrpSpPr>
          <p:cNvPr id="14" name="Group 38"/>
          <p:cNvGrpSpPr/>
          <p:nvPr/>
        </p:nvGrpSpPr>
        <p:grpSpPr>
          <a:xfrm>
            <a:off x="1828800" y="5410200"/>
            <a:ext cx="1066800" cy="990600"/>
            <a:chOff x="304800" y="838200"/>
            <a:chExt cx="1066800" cy="990600"/>
          </a:xfrm>
          <a:solidFill>
            <a:schemeClr val="tx2">
              <a:lumMod val="60000"/>
              <a:lumOff val="40000"/>
            </a:schemeClr>
          </a:solidFill>
        </p:grpSpPr>
        <p:sp>
          <p:nvSpPr>
            <p:cNvPr id="40" name="Rounded Rectangle 39"/>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000" b="1" dirty="0" smtClean="0">
                  <a:solidFill>
                    <a:schemeClr val="bg1"/>
                  </a:solidFill>
                  <a:latin typeface="Arial" charset="0"/>
                </a:rPr>
                <a:t>Change the severity if needed </a:t>
              </a:r>
              <a:endParaRPr kumimoji="0" lang="en-US" sz="1000" b="1" i="0" u="none" strike="noStrike" cap="none" normalizeH="0" baseline="0" dirty="0" smtClean="0">
                <a:ln>
                  <a:noFill/>
                </a:ln>
                <a:solidFill>
                  <a:schemeClr val="bg1"/>
                </a:solidFill>
                <a:effectLst/>
                <a:latin typeface="Arial" charset="0"/>
              </a:endParaRPr>
            </a:p>
          </p:txBody>
        </p:sp>
        <p:sp>
          <p:nvSpPr>
            <p:cNvPr id="41" name="Oval 40"/>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400" b="1" dirty="0" smtClean="0">
                  <a:solidFill>
                    <a:schemeClr val="tx1"/>
                  </a:solidFill>
                  <a:latin typeface="Arial" charset="0"/>
                </a:rPr>
                <a:t>9</a:t>
              </a:r>
              <a:endParaRPr kumimoji="0" lang="en-US" sz="1400" b="1" i="0" u="none" strike="noStrike" cap="none" normalizeH="0" baseline="0" dirty="0" smtClean="0">
                <a:ln>
                  <a:noFill/>
                </a:ln>
                <a:solidFill>
                  <a:schemeClr val="tx1"/>
                </a:solidFill>
                <a:effectLst/>
                <a:latin typeface="Arial" charset="0"/>
              </a:endParaRPr>
            </a:p>
          </p:txBody>
        </p:sp>
      </p:grpSp>
      <p:grpSp>
        <p:nvGrpSpPr>
          <p:cNvPr id="15" name="Group 63"/>
          <p:cNvGrpSpPr/>
          <p:nvPr/>
        </p:nvGrpSpPr>
        <p:grpSpPr>
          <a:xfrm>
            <a:off x="5943600" y="5410200"/>
            <a:ext cx="1143000" cy="990600"/>
            <a:chOff x="4419600" y="5334000"/>
            <a:chExt cx="1143000" cy="990600"/>
          </a:xfrm>
          <a:solidFill>
            <a:schemeClr val="tx2">
              <a:lumMod val="60000"/>
              <a:lumOff val="40000"/>
            </a:schemeClr>
          </a:solidFill>
        </p:grpSpPr>
        <p:sp>
          <p:nvSpPr>
            <p:cNvPr id="60" name="Rounded Rectangle 59"/>
            <p:cNvSpPr/>
            <p:nvPr/>
          </p:nvSpPr>
          <p:spPr bwMode="auto">
            <a:xfrm>
              <a:off x="4648200" y="54864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Arial" charset="0"/>
                </a:rPr>
                <a:t>If resolution is needed send</a:t>
              </a:r>
              <a:r>
                <a:rPr kumimoji="0" lang="en-US" sz="800" b="1" i="0" u="none" strike="noStrike" cap="none" normalizeH="0" dirty="0" smtClean="0">
                  <a:ln>
                    <a:noFill/>
                  </a:ln>
                  <a:solidFill>
                    <a:schemeClr val="bg1"/>
                  </a:solidFill>
                  <a:effectLst/>
                  <a:latin typeface="Arial" charset="0"/>
                </a:rPr>
                <a:t> to the appropriate location</a:t>
              </a:r>
              <a:endParaRPr kumimoji="0" lang="en-US" sz="800" b="1" i="0" u="none" strike="noStrike" cap="none" normalizeH="0" baseline="0" dirty="0" smtClean="0">
                <a:ln>
                  <a:noFill/>
                </a:ln>
                <a:solidFill>
                  <a:schemeClr val="bg1"/>
                </a:solidFill>
                <a:effectLst/>
                <a:latin typeface="Arial" charset="0"/>
              </a:endParaRPr>
            </a:p>
          </p:txBody>
        </p:sp>
        <p:sp>
          <p:nvSpPr>
            <p:cNvPr id="61" name="Oval 60"/>
            <p:cNvSpPr/>
            <p:nvPr/>
          </p:nvSpPr>
          <p:spPr bwMode="auto">
            <a:xfrm>
              <a:off x="4419600" y="53340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400" b="1" dirty="0" smtClean="0">
                  <a:solidFill>
                    <a:schemeClr val="tx1"/>
                  </a:solidFill>
                  <a:latin typeface="Arial" charset="0"/>
                </a:rPr>
                <a:t>8</a:t>
              </a:r>
              <a:endParaRPr kumimoji="0" lang="en-US" sz="1400" b="1" i="0" u="none" strike="noStrike" cap="none" normalizeH="0" baseline="0" dirty="0" smtClean="0">
                <a:ln>
                  <a:noFill/>
                </a:ln>
                <a:solidFill>
                  <a:schemeClr val="tx1"/>
                </a:solidFill>
                <a:effectLst/>
                <a:latin typeface="Arial" charset="0"/>
              </a:endParaRPr>
            </a:p>
          </p:txBody>
        </p:sp>
      </p:grpSp>
      <p:grpSp>
        <p:nvGrpSpPr>
          <p:cNvPr id="16" name="Group 68"/>
          <p:cNvGrpSpPr/>
          <p:nvPr/>
        </p:nvGrpSpPr>
        <p:grpSpPr>
          <a:xfrm>
            <a:off x="4038600" y="5410200"/>
            <a:ext cx="1066800" cy="990600"/>
            <a:chOff x="304800" y="838200"/>
            <a:chExt cx="1066800" cy="990600"/>
          </a:xfrm>
          <a:solidFill>
            <a:schemeClr val="tx2">
              <a:lumMod val="60000"/>
              <a:lumOff val="40000"/>
            </a:schemeClr>
          </a:solidFill>
        </p:grpSpPr>
        <p:sp>
          <p:nvSpPr>
            <p:cNvPr id="70" name="Rounded Rectangle 69"/>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Update the</a:t>
              </a:r>
              <a:r>
                <a:rPr kumimoji="0" lang="en-US" sz="1000" b="1" i="0" u="none" strike="noStrike" cap="none" normalizeH="0" dirty="0" smtClean="0">
                  <a:ln>
                    <a:noFill/>
                  </a:ln>
                  <a:solidFill>
                    <a:schemeClr val="bg1"/>
                  </a:solidFill>
                  <a:effectLst/>
                  <a:latin typeface="Arial" charset="0"/>
                </a:rPr>
                <a:t> Tier if needed</a:t>
              </a:r>
              <a:endParaRPr kumimoji="0" lang="en-US" sz="1000" b="1" i="0" u="none" strike="noStrike" cap="none" normalizeH="0" baseline="0" dirty="0" smtClean="0">
                <a:ln>
                  <a:noFill/>
                </a:ln>
                <a:solidFill>
                  <a:schemeClr val="bg1"/>
                </a:solidFill>
                <a:effectLst/>
                <a:latin typeface="Arial" charset="0"/>
              </a:endParaRPr>
            </a:p>
          </p:txBody>
        </p:sp>
        <p:sp>
          <p:nvSpPr>
            <p:cNvPr id="71" name="Oval 70"/>
            <p:cNvSpPr/>
            <p:nvPr/>
          </p:nvSpPr>
          <p:spPr bwMode="auto">
            <a:xfrm>
              <a:off x="304800" y="838200"/>
              <a:ext cx="4572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900" b="1" dirty="0" smtClean="0">
                  <a:solidFill>
                    <a:schemeClr val="tx1"/>
                  </a:solidFill>
                  <a:latin typeface="Arial" charset="0"/>
                </a:rPr>
                <a:t>10</a:t>
              </a:r>
              <a:endParaRPr kumimoji="0" lang="en-US" sz="900" b="1" i="0" u="none" strike="noStrike" cap="none" normalizeH="0" baseline="0" dirty="0" smtClean="0">
                <a:ln>
                  <a:noFill/>
                </a:ln>
                <a:solidFill>
                  <a:schemeClr val="tx1"/>
                </a:solidFill>
                <a:effectLst/>
                <a:latin typeface="Arial" charset="0"/>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Creating a new TIMS</a:t>
            </a:r>
            <a:endParaRPr lang="en-US" dirty="0"/>
          </a:p>
        </p:txBody>
      </p:sp>
      <p:pic>
        <p:nvPicPr>
          <p:cNvPr id="18437" name="Picture 5"/>
          <p:cNvPicPr>
            <a:picLocks noChangeAspect="1" noChangeArrowheads="1"/>
          </p:cNvPicPr>
          <p:nvPr/>
        </p:nvPicPr>
        <p:blipFill>
          <a:blip r:embed="rId3" cstate="print"/>
          <a:srcRect t="15575" r="30973" b="5133"/>
          <a:stretch>
            <a:fillRect/>
          </a:stretch>
        </p:blipFill>
        <p:spPr bwMode="auto">
          <a:xfrm>
            <a:off x="1600200" y="1295400"/>
            <a:ext cx="5943600" cy="4267200"/>
          </a:xfrm>
          <a:prstGeom prst="rect">
            <a:avLst/>
          </a:prstGeom>
          <a:ln>
            <a:noFill/>
          </a:ln>
          <a:effectLst>
            <a:outerShdw blurRad="292100" dist="139700" dir="2700000" algn="tl" rotWithShape="0">
              <a:srgbClr val="333333">
                <a:alpha val="65000"/>
              </a:srgbClr>
            </a:outerShdw>
          </a:effectLst>
        </p:spPr>
      </p:pic>
      <p:grpSp>
        <p:nvGrpSpPr>
          <p:cNvPr id="3" name="Group 10"/>
          <p:cNvGrpSpPr/>
          <p:nvPr/>
        </p:nvGrpSpPr>
        <p:grpSpPr>
          <a:xfrm>
            <a:off x="7696200" y="685800"/>
            <a:ext cx="1066800" cy="990600"/>
            <a:chOff x="304800" y="838200"/>
            <a:chExt cx="1066800" cy="990600"/>
          </a:xfrm>
          <a:solidFill>
            <a:schemeClr val="tx2">
              <a:lumMod val="60000"/>
              <a:lumOff val="40000"/>
            </a:schemeClr>
          </a:solidFill>
        </p:grpSpPr>
        <p:sp>
          <p:nvSpPr>
            <p:cNvPr id="12" name="Rounded Rectangle 11"/>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Enter the current phone number</a:t>
              </a:r>
            </a:p>
          </p:txBody>
        </p:sp>
        <p:sp>
          <p:nvSpPr>
            <p:cNvPr id="13" name="Oval 12"/>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400" b="1" dirty="0" smtClean="0">
                  <a:solidFill>
                    <a:schemeClr val="tx1"/>
                  </a:solidFill>
                  <a:latin typeface="Arial" charset="0"/>
                </a:rPr>
                <a:t>2</a:t>
              </a:r>
              <a:endParaRPr kumimoji="0" lang="en-US" sz="1400" b="1" i="0" u="none" strike="noStrike" cap="none" normalizeH="0" baseline="0" dirty="0" smtClean="0">
                <a:ln>
                  <a:noFill/>
                </a:ln>
                <a:solidFill>
                  <a:schemeClr val="tx1"/>
                </a:solidFill>
                <a:effectLst/>
                <a:latin typeface="Arial" charset="0"/>
              </a:endParaRPr>
            </a:p>
          </p:txBody>
        </p:sp>
      </p:grpSp>
      <p:grpSp>
        <p:nvGrpSpPr>
          <p:cNvPr id="6" name="Group 5"/>
          <p:cNvGrpSpPr/>
          <p:nvPr/>
        </p:nvGrpSpPr>
        <p:grpSpPr>
          <a:xfrm>
            <a:off x="228600" y="762000"/>
            <a:ext cx="1066800" cy="990600"/>
            <a:chOff x="304800" y="838200"/>
            <a:chExt cx="1066800" cy="990600"/>
          </a:xfrm>
          <a:solidFill>
            <a:schemeClr val="tx2">
              <a:lumMod val="60000"/>
              <a:lumOff val="40000"/>
            </a:schemeClr>
          </a:solidFill>
        </p:grpSpPr>
        <p:sp>
          <p:nvSpPr>
            <p:cNvPr id="4" name="Rounded Rectangle 3"/>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Select who the caller is.</a:t>
              </a:r>
            </a:p>
          </p:txBody>
        </p:sp>
        <p:sp>
          <p:nvSpPr>
            <p:cNvPr id="5" name="Oval 4"/>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1</a:t>
              </a:r>
            </a:p>
          </p:txBody>
        </p:sp>
      </p:grpSp>
      <p:grpSp>
        <p:nvGrpSpPr>
          <p:cNvPr id="7" name="Group 20"/>
          <p:cNvGrpSpPr/>
          <p:nvPr/>
        </p:nvGrpSpPr>
        <p:grpSpPr>
          <a:xfrm>
            <a:off x="152400" y="2438400"/>
            <a:ext cx="1066800" cy="990600"/>
            <a:chOff x="304800" y="838200"/>
            <a:chExt cx="1066800" cy="990600"/>
          </a:xfrm>
          <a:solidFill>
            <a:schemeClr val="tx2">
              <a:lumMod val="60000"/>
              <a:lumOff val="40000"/>
            </a:schemeClr>
          </a:solidFill>
        </p:grpSpPr>
        <p:sp>
          <p:nvSpPr>
            <p:cNvPr id="22" name="Rounded Rectangle 21"/>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Select category and reason</a:t>
              </a:r>
            </a:p>
          </p:txBody>
        </p:sp>
        <p:sp>
          <p:nvSpPr>
            <p:cNvPr id="23" name="Oval 22"/>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3</a:t>
              </a:r>
            </a:p>
          </p:txBody>
        </p:sp>
      </p:grpSp>
      <p:grpSp>
        <p:nvGrpSpPr>
          <p:cNvPr id="8" name="Group 31"/>
          <p:cNvGrpSpPr/>
          <p:nvPr/>
        </p:nvGrpSpPr>
        <p:grpSpPr>
          <a:xfrm>
            <a:off x="152400" y="3810000"/>
            <a:ext cx="1066800" cy="990600"/>
            <a:chOff x="304800" y="838200"/>
            <a:chExt cx="1066800" cy="990600"/>
          </a:xfrm>
          <a:solidFill>
            <a:schemeClr val="tx2">
              <a:lumMod val="60000"/>
              <a:lumOff val="40000"/>
            </a:schemeClr>
          </a:solidFill>
        </p:grpSpPr>
        <p:sp>
          <p:nvSpPr>
            <p:cNvPr id="33" name="Rounded Rectangle 32"/>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Uncheck</a:t>
              </a:r>
              <a:r>
                <a:rPr kumimoji="0" lang="en-US" sz="1000" b="1" i="0" u="none" strike="noStrike" cap="none" normalizeH="0" dirty="0" smtClean="0">
                  <a:ln>
                    <a:noFill/>
                  </a:ln>
                  <a:solidFill>
                    <a:schemeClr val="bg1"/>
                  </a:solidFill>
                  <a:effectLst/>
                  <a:latin typeface="Arial" charset="0"/>
                </a:rPr>
                <a:t> ‘Contains PHI’  if it does not apply</a:t>
              </a:r>
              <a:endParaRPr kumimoji="0" lang="en-US" sz="1000" b="1" i="0" u="none" strike="noStrike" cap="none" normalizeH="0" baseline="0" dirty="0" smtClean="0">
                <a:ln>
                  <a:noFill/>
                </a:ln>
                <a:solidFill>
                  <a:schemeClr val="bg1"/>
                </a:solidFill>
                <a:effectLst/>
                <a:latin typeface="Arial" charset="0"/>
              </a:endParaRPr>
            </a:p>
          </p:txBody>
        </p:sp>
        <p:sp>
          <p:nvSpPr>
            <p:cNvPr id="34" name="Oval 33"/>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4</a:t>
              </a:r>
            </a:p>
          </p:txBody>
        </p:sp>
      </p:grpSp>
      <p:grpSp>
        <p:nvGrpSpPr>
          <p:cNvPr id="9" name="Group 43"/>
          <p:cNvGrpSpPr/>
          <p:nvPr/>
        </p:nvGrpSpPr>
        <p:grpSpPr>
          <a:xfrm>
            <a:off x="7848600" y="2819400"/>
            <a:ext cx="1066800" cy="990600"/>
            <a:chOff x="304800" y="838200"/>
            <a:chExt cx="1066800" cy="990600"/>
          </a:xfrm>
          <a:solidFill>
            <a:schemeClr val="tx2">
              <a:lumMod val="60000"/>
              <a:lumOff val="40000"/>
            </a:schemeClr>
          </a:solidFill>
        </p:grpSpPr>
        <p:sp>
          <p:nvSpPr>
            <p:cNvPr id="45" name="Rounded Rectangle 44"/>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Arial" charset="0"/>
                </a:rPr>
                <a:t>Information</a:t>
              </a:r>
              <a:r>
                <a:rPr kumimoji="0" lang="en-US" sz="900" b="1" i="0" u="none" strike="noStrike" cap="none" normalizeH="0" dirty="0" smtClean="0">
                  <a:ln>
                    <a:noFill/>
                  </a:ln>
                  <a:solidFill>
                    <a:schemeClr val="bg1"/>
                  </a:solidFill>
                  <a:effectLst/>
                  <a:latin typeface="Arial" charset="0"/>
                </a:rPr>
                <a:t> about the inquiry</a:t>
              </a:r>
              <a:endParaRPr kumimoji="0" lang="en-US" sz="900" b="1" i="0" u="none" strike="noStrike" cap="none" normalizeH="0" baseline="0" dirty="0" smtClean="0">
                <a:ln>
                  <a:noFill/>
                </a:ln>
                <a:solidFill>
                  <a:schemeClr val="bg1"/>
                </a:solidFill>
                <a:effectLst/>
                <a:latin typeface="Arial" charset="0"/>
              </a:endParaRPr>
            </a:p>
          </p:txBody>
        </p:sp>
        <p:sp>
          <p:nvSpPr>
            <p:cNvPr id="46" name="Oval 45"/>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5</a:t>
              </a:r>
            </a:p>
          </p:txBody>
        </p:sp>
      </p:grpSp>
      <p:cxnSp>
        <p:nvCxnSpPr>
          <p:cNvPr id="49" name="Straight Arrow Connector 48"/>
          <p:cNvCxnSpPr>
            <a:stCxn id="51" idx="1"/>
          </p:cNvCxnSpPr>
          <p:nvPr/>
        </p:nvCxnSpPr>
        <p:spPr bwMode="auto">
          <a:xfrm flipH="1">
            <a:off x="4648200" y="4762500"/>
            <a:ext cx="3352800" cy="0"/>
          </a:xfrm>
          <a:prstGeom prst="straightConnector1">
            <a:avLst/>
          </a:prstGeom>
          <a:noFill/>
          <a:ln w="19050" cap="flat" cmpd="sng" algn="ctr">
            <a:solidFill>
              <a:srgbClr val="FF0000"/>
            </a:solidFill>
            <a:prstDash val="solid"/>
            <a:round/>
            <a:headEnd type="none" w="med" len="med"/>
            <a:tailEnd type="arrow"/>
          </a:ln>
          <a:effectLst/>
        </p:spPr>
      </p:cxnSp>
      <p:grpSp>
        <p:nvGrpSpPr>
          <p:cNvPr id="10" name="Group 49"/>
          <p:cNvGrpSpPr/>
          <p:nvPr/>
        </p:nvGrpSpPr>
        <p:grpSpPr>
          <a:xfrm>
            <a:off x="7848600" y="4191000"/>
            <a:ext cx="1066800" cy="990600"/>
            <a:chOff x="304800" y="838200"/>
            <a:chExt cx="1066800" cy="990600"/>
          </a:xfrm>
        </p:grpSpPr>
        <p:sp>
          <p:nvSpPr>
            <p:cNvPr id="51" name="Rounded Rectangle 50"/>
            <p:cNvSpPr/>
            <p:nvPr/>
          </p:nvSpPr>
          <p:spPr bwMode="auto">
            <a:xfrm>
              <a:off x="457200" y="990600"/>
              <a:ext cx="914400" cy="8382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Arial" charset="0"/>
                </a:rPr>
                <a:t>Resolution needed or  Resolution that was provided</a:t>
              </a:r>
            </a:p>
          </p:txBody>
        </p:sp>
        <p:sp>
          <p:nvSpPr>
            <p:cNvPr id="52" name="Oval 51"/>
            <p:cNvSpPr/>
            <p:nvPr/>
          </p:nvSpPr>
          <p:spPr bwMode="auto">
            <a:xfrm>
              <a:off x="304800" y="838200"/>
              <a:ext cx="381000" cy="304800"/>
            </a:xfrm>
            <a:prstGeom prst="ellipse">
              <a:avLst/>
            </a:prstGeom>
            <a:solidFill>
              <a:schemeClr val="bg1"/>
            </a:solid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200" b="1" dirty="0" smtClean="0">
                  <a:solidFill>
                    <a:schemeClr val="tx1"/>
                  </a:solidFill>
                  <a:latin typeface="Arial" charset="0"/>
                </a:rPr>
                <a:t>6</a:t>
              </a:r>
              <a:endParaRPr kumimoji="0" lang="en-US" sz="1200" b="1" i="0" u="none" strike="noStrike" cap="none" normalizeH="0" baseline="0" dirty="0" smtClean="0">
                <a:ln>
                  <a:noFill/>
                </a:ln>
                <a:solidFill>
                  <a:schemeClr val="tx1"/>
                </a:solidFill>
                <a:effectLst/>
                <a:latin typeface="Arial" charset="0"/>
              </a:endParaRPr>
            </a:p>
          </p:txBody>
        </p:sp>
      </p:grpSp>
      <p:grpSp>
        <p:nvGrpSpPr>
          <p:cNvPr id="11" name="Group 52"/>
          <p:cNvGrpSpPr/>
          <p:nvPr/>
        </p:nvGrpSpPr>
        <p:grpSpPr>
          <a:xfrm>
            <a:off x="7772400" y="5410200"/>
            <a:ext cx="1066800" cy="990600"/>
            <a:chOff x="304800" y="838200"/>
            <a:chExt cx="1066800" cy="990600"/>
          </a:xfrm>
          <a:solidFill>
            <a:schemeClr val="tx2">
              <a:lumMod val="60000"/>
              <a:lumOff val="40000"/>
            </a:schemeClr>
          </a:solidFill>
        </p:grpSpPr>
        <p:sp>
          <p:nvSpPr>
            <p:cNvPr id="54" name="Rounded Rectangle 53"/>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Update the</a:t>
              </a:r>
              <a:r>
                <a:rPr kumimoji="0" lang="en-US" sz="1000" b="1" i="0" u="none" strike="noStrike" cap="none" normalizeH="0" dirty="0" smtClean="0">
                  <a:ln>
                    <a:noFill/>
                  </a:ln>
                  <a:solidFill>
                    <a:schemeClr val="bg1"/>
                  </a:solidFill>
                  <a:effectLst/>
                  <a:latin typeface="Arial" charset="0"/>
                </a:rPr>
                <a:t> Tier if needed</a:t>
              </a:r>
              <a:endParaRPr kumimoji="0" lang="en-US" sz="1000" b="1" i="0" u="none" strike="noStrike" cap="none" normalizeH="0" baseline="0" dirty="0" smtClean="0">
                <a:ln>
                  <a:noFill/>
                </a:ln>
                <a:solidFill>
                  <a:schemeClr val="bg1"/>
                </a:solidFill>
                <a:effectLst/>
                <a:latin typeface="Arial" charset="0"/>
              </a:endParaRPr>
            </a:p>
          </p:txBody>
        </p:sp>
        <p:sp>
          <p:nvSpPr>
            <p:cNvPr id="55" name="Oval 54"/>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400" b="1" dirty="0" smtClean="0">
                  <a:solidFill>
                    <a:schemeClr val="tx1"/>
                  </a:solidFill>
                  <a:latin typeface="Arial" charset="0"/>
                </a:rPr>
                <a:t>7</a:t>
              </a:r>
              <a:endParaRPr kumimoji="0" lang="en-US" sz="1400" b="1" i="0" u="none" strike="noStrike" cap="none" normalizeH="0" baseline="0" dirty="0" smtClean="0">
                <a:ln>
                  <a:noFill/>
                </a:ln>
                <a:solidFill>
                  <a:schemeClr val="tx1"/>
                </a:solidFill>
                <a:effectLst/>
                <a:latin typeface="Arial" charset="0"/>
              </a:endParaRPr>
            </a:p>
          </p:txBody>
        </p:sp>
      </p:grpSp>
      <p:grpSp>
        <p:nvGrpSpPr>
          <p:cNvPr id="14" name="Group 38"/>
          <p:cNvGrpSpPr/>
          <p:nvPr/>
        </p:nvGrpSpPr>
        <p:grpSpPr>
          <a:xfrm>
            <a:off x="1828800" y="5410200"/>
            <a:ext cx="1066800" cy="990600"/>
            <a:chOff x="304800" y="838200"/>
            <a:chExt cx="1066800" cy="990600"/>
          </a:xfrm>
          <a:solidFill>
            <a:schemeClr val="tx2">
              <a:lumMod val="60000"/>
              <a:lumOff val="40000"/>
            </a:schemeClr>
          </a:solidFill>
        </p:grpSpPr>
        <p:sp>
          <p:nvSpPr>
            <p:cNvPr id="40" name="Rounded Rectangle 39"/>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000" b="1" dirty="0" smtClean="0">
                  <a:solidFill>
                    <a:schemeClr val="bg1"/>
                  </a:solidFill>
                  <a:latin typeface="Arial" charset="0"/>
                </a:rPr>
                <a:t>Change the severity if needed </a:t>
              </a:r>
              <a:endParaRPr kumimoji="0" lang="en-US" sz="1000" b="1" i="0" u="none" strike="noStrike" cap="none" normalizeH="0" baseline="0" dirty="0" smtClean="0">
                <a:ln>
                  <a:noFill/>
                </a:ln>
                <a:solidFill>
                  <a:schemeClr val="bg1"/>
                </a:solidFill>
                <a:effectLst/>
                <a:latin typeface="Arial" charset="0"/>
              </a:endParaRPr>
            </a:p>
          </p:txBody>
        </p:sp>
        <p:sp>
          <p:nvSpPr>
            <p:cNvPr id="41" name="Oval 40"/>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400" b="1" dirty="0" smtClean="0">
                  <a:solidFill>
                    <a:schemeClr val="tx1"/>
                  </a:solidFill>
                  <a:latin typeface="Arial" charset="0"/>
                </a:rPr>
                <a:t>9</a:t>
              </a:r>
              <a:endParaRPr kumimoji="0" lang="en-US" sz="1400" b="1" i="0" u="none" strike="noStrike" cap="none" normalizeH="0" baseline="0" dirty="0" smtClean="0">
                <a:ln>
                  <a:noFill/>
                </a:ln>
                <a:solidFill>
                  <a:schemeClr val="tx1"/>
                </a:solidFill>
                <a:effectLst/>
                <a:latin typeface="Arial" charset="0"/>
              </a:endParaRPr>
            </a:p>
          </p:txBody>
        </p:sp>
      </p:grpSp>
      <p:grpSp>
        <p:nvGrpSpPr>
          <p:cNvPr id="15" name="Group 63"/>
          <p:cNvGrpSpPr/>
          <p:nvPr/>
        </p:nvGrpSpPr>
        <p:grpSpPr>
          <a:xfrm>
            <a:off x="5943600" y="5410200"/>
            <a:ext cx="1143000" cy="990600"/>
            <a:chOff x="4419600" y="5334000"/>
            <a:chExt cx="1143000" cy="990600"/>
          </a:xfrm>
          <a:solidFill>
            <a:schemeClr val="tx2">
              <a:lumMod val="60000"/>
              <a:lumOff val="40000"/>
            </a:schemeClr>
          </a:solidFill>
        </p:grpSpPr>
        <p:sp>
          <p:nvSpPr>
            <p:cNvPr id="60" name="Rounded Rectangle 59"/>
            <p:cNvSpPr/>
            <p:nvPr/>
          </p:nvSpPr>
          <p:spPr bwMode="auto">
            <a:xfrm>
              <a:off x="4648200" y="54864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Arial" charset="0"/>
                </a:rPr>
                <a:t>If resolution is needed send</a:t>
              </a:r>
              <a:r>
                <a:rPr kumimoji="0" lang="en-US" sz="800" b="1" i="0" u="none" strike="noStrike" cap="none" normalizeH="0" dirty="0" smtClean="0">
                  <a:ln>
                    <a:noFill/>
                  </a:ln>
                  <a:solidFill>
                    <a:schemeClr val="bg1"/>
                  </a:solidFill>
                  <a:effectLst/>
                  <a:latin typeface="Arial" charset="0"/>
                </a:rPr>
                <a:t> to the appropriate location</a:t>
              </a:r>
              <a:endParaRPr kumimoji="0" lang="en-US" sz="800" b="1" i="0" u="none" strike="noStrike" cap="none" normalizeH="0" baseline="0" dirty="0" smtClean="0">
                <a:ln>
                  <a:noFill/>
                </a:ln>
                <a:solidFill>
                  <a:schemeClr val="bg1"/>
                </a:solidFill>
                <a:effectLst/>
                <a:latin typeface="Arial" charset="0"/>
              </a:endParaRPr>
            </a:p>
          </p:txBody>
        </p:sp>
        <p:sp>
          <p:nvSpPr>
            <p:cNvPr id="61" name="Oval 60"/>
            <p:cNvSpPr/>
            <p:nvPr/>
          </p:nvSpPr>
          <p:spPr bwMode="auto">
            <a:xfrm>
              <a:off x="4419600" y="53340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400" b="1" dirty="0" smtClean="0">
                  <a:solidFill>
                    <a:schemeClr val="tx1"/>
                  </a:solidFill>
                  <a:latin typeface="Arial" charset="0"/>
                </a:rPr>
                <a:t>8</a:t>
              </a:r>
              <a:endParaRPr kumimoji="0" lang="en-US" sz="1400" b="1" i="0" u="none" strike="noStrike" cap="none" normalizeH="0" baseline="0" dirty="0" smtClean="0">
                <a:ln>
                  <a:noFill/>
                </a:ln>
                <a:solidFill>
                  <a:schemeClr val="tx1"/>
                </a:solidFill>
                <a:effectLst/>
                <a:latin typeface="Arial" charset="0"/>
              </a:endParaRPr>
            </a:p>
          </p:txBody>
        </p:sp>
      </p:grpSp>
      <p:grpSp>
        <p:nvGrpSpPr>
          <p:cNvPr id="16" name="Group 68"/>
          <p:cNvGrpSpPr/>
          <p:nvPr/>
        </p:nvGrpSpPr>
        <p:grpSpPr>
          <a:xfrm>
            <a:off x="4038600" y="5410200"/>
            <a:ext cx="1066800" cy="990600"/>
            <a:chOff x="304800" y="838200"/>
            <a:chExt cx="1066800" cy="990600"/>
          </a:xfrm>
          <a:solidFill>
            <a:schemeClr val="tx2">
              <a:lumMod val="60000"/>
              <a:lumOff val="40000"/>
            </a:schemeClr>
          </a:solidFill>
        </p:grpSpPr>
        <p:sp>
          <p:nvSpPr>
            <p:cNvPr id="70" name="Rounded Rectangle 69"/>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Update the</a:t>
              </a:r>
              <a:r>
                <a:rPr kumimoji="0" lang="en-US" sz="1000" b="1" i="0" u="none" strike="noStrike" cap="none" normalizeH="0" dirty="0" smtClean="0">
                  <a:ln>
                    <a:noFill/>
                  </a:ln>
                  <a:solidFill>
                    <a:schemeClr val="bg1"/>
                  </a:solidFill>
                  <a:effectLst/>
                  <a:latin typeface="Arial" charset="0"/>
                </a:rPr>
                <a:t> Tier if needed</a:t>
              </a:r>
              <a:endParaRPr kumimoji="0" lang="en-US" sz="1000" b="1" i="0" u="none" strike="noStrike" cap="none" normalizeH="0" baseline="0" dirty="0" smtClean="0">
                <a:ln>
                  <a:noFill/>
                </a:ln>
                <a:solidFill>
                  <a:schemeClr val="bg1"/>
                </a:solidFill>
                <a:effectLst/>
                <a:latin typeface="Arial" charset="0"/>
              </a:endParaRPr>
            </a:p>
          </p:txBody>
        </p:sp>
        <p:sp>
          <p:nvSpPr>
            <p:cNvPr id="71" name="Oval 70"/>
            <p:cNvSpPr/>
            <p:nvPr/>
          </p:nvSpPr>
          <p:spPr bwMode="auto">
            <a:xfrm>
              <a:off x="304800" y="838200"/>
              <a:ext cx="4572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900" b="1" dirty="0" smtClean="0">
                  <a:solidFill>
                    <a:schemeClr val="tx1"/>
                  </a:solidFill>
                  <a:latin typeface="Arial" charset="0"/>
                </a:rPr>
                <a:t>10</a:t>
              </a:r>
              <a:endParaRPr kumimoji="0" lang="en-US" sz="900" b="1" i="0" u="none" strike="noStrike" cap="none" normalizeH="0" baseline="0" dirty="0" smtClean="0">
                <a:ln>
                  <a:noFill/>
                </a:ln>
                <a:solidFill>
                  <a:schemeClr val="tx1"/>
                </a:solidFill>
                <a:effectLst/>
                <a:latin typeface="Arial" charset="0"/>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Creating a new TIMS</a:t>
            </a:r>
            <a:endParaRPr lang="en-US" dirty="0"/>
          </a:p>
        </p:txBody>
      </p:sp>
      <p:pic>
        <p:nvPicPr>
          <p:cNvPr id="18437" name="Picture 5"/>
          <p:cNvPicPr>
            <a:picLocks noChangeAspect="1" noChangeArrowheads="1"/>
          </p:cNvPicPr>
          <p:nvPr/>
        </p:nvPicPr>
        <p:blipFill>
          <a:blip r:embed="rId3" cstate="print"/>
          <a:srcRect t="15575" r="30973" b="5133"/>
          <a:stretch>
            <a:fillRect/>
          </a:stretch>
        </p:blipFill>
        <p:spPr bwMode="auto">
          <a:xfrm>
            <a:off x="1600200" y="1295400"/>
            <a:ext cx="5943600" cy="4267200"/>
          </a:xfrm>
          <a:prstGeom prst="rect">
            <a:avLst/>
          </a:prstGeom>
          <a:ln>
            <a:noFill/>
          </a:ln>
          <a:effectLst>
            <a:outerShdw blurRad="292100" dist="139700" dir="2700000" algn="tl" rotWithShape="0">
              <a:srgbClr val="333333">
                <a:alpha val="65000"/>
              </a:srgbClr>
            </a:outerShdw>
          </a:effectLst>
        </p:spPr>
      </p:pic>
      <p:grpSp>
        <p:nvGrpSpPr>
          <p:cNvPr id="3" name="Group 10"/>
          <p:cNvGrpSpPr/>
          <p:nvPr/>
        </p:nvGrpSpPr>
        <p:grpSpPr>
          <a:xfrm>
            <a:off x="7696200" y="685800"/>
            <a:ext cx="1066800" cy="990600"/>
            <a:chOff x="304800" y="838200"/>
            <a:chExt cx="1066800" cy="990600"/>
          </a:xfrm>
          <a:solidFill>
            <a:schemeClr val="tx2">
              <a:lumMod val="60000"/>
              <a:lumOff val="40000"/>
            </a:schemeClr>
          </a:solidFill>
        </p:grpSpPr>
        <p:sp>
          <p:nvSpPr>
            <p:cNvPr id="12" name="Rounded Rectangle 11"/>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Enter the current phone number</a:t>
              </a:r>
            </a:p>
          </p:txBody>
        </p:sp>
        <p:sp>
          <p:nvSpPr>
            <p:cNvPr id="13" name="Oval 12"/>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400" b="1" dirty="0" smtClean="0">
                  <a:solidFill>
                    <a:schemeClr val="tx1"/>
                  </a:solidFill>
                  <a:latin typeface="Arial" charset="0"/>
                </a:rPr>
                <a:t>2</a:t>
              </a:r>
              <a:endParaRPr kumimoji="0" lang="en-US" sz="1400" b="1" i="0" u="none" strike="noStrike" cap="none" normalizeH="0" baseline="0" dirty="0" smtClean="0">
                <a:ln>
                  <a:noFill/>
                </a:ln>
                <a:solidFill>
                  <a:schemeClr val="tx1"/>
                </a:solidFill>
                <a:effectLst/>
                <a:latin typeface="Arial" charset="0"/>
              </a:endParaRPr>
            </a:p>
          </p:txBody>
        </p:sp>
      </p:grpSp>
      <p:grpSp>
        <p:nvGrpSpPr>
          <p:cNvPr id="6" name="Group 5"/>
          <p:cNvGrpSpPr/>
          <p:nvPr/>
        </p:nvGrpSpPr>
        <p:grpSpPr>
          <a:xfrm>
            <a:off x="228600" y="762000"/>
            <a:ext cx="1066800" cy="990600"/>
            <a:chOff x="304800" y="838200"/>
            <a:chExt cx="1066800" cy="990600"/>
          </a:xfrm>
          <a:solidFill>
            <a:schemeClr val="tx2">
              <a:lumMod val="60000"/>
              <a:lumOff val="40000"/>
            </a:schemeClr>
          </a:solidFill>
        </p:grpSpPr>
        <p:sp>
          <p:nvSpPr>
            <p:cNvPr id="4" name="Rounded Rectangle 3"/>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Select who the caller is.</a:t>
              </a:r>
            </a:p>
          </p:txBody>
        </p:sp>
        <p:sp>
          <p:nvSpPr>
            <p:cNvPr id="5" name="Oval 4"/>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1</a:t>
              </a:r>
            </a:p>
          </p:txBody>
        </p:sp>
      </p:grpSp>
      <p:grpSp>
        <p:nvGrpSpPr>
          <p:cNvPr id="7" name="Group 20"/>
          <p:cNvGrpSpPr/>
          <p:nvPr/>
        </p:nvGrpSpPr>
        <p:grpSpPr>
          <a:xfrm>
            <a:off x="152400" y="2438400"/>
            <a:ext cx="1066800" cy="990600"/>
            <a:chOff x="304800" y="838200"/>
            <a:chExt cx="1066800" cy="990600"/>
          </a:xfrm>
          <a:solidFill>
            <a:schemeClr val="tx2">
              <a:lumMod val="60000"/>
              <a:lumOff val="40000"/>
            </a:schemeClr>
          </a:solidFill>
        </p:grpSpPr>
        <p:sp>
          <p:nvSpPr>
            <p:cNvPr id="22" name="Rounded Rectangle 21"/>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Select category and reason</a:t>
              </a:r>
            </a:p>
          </p:txBody>
        </p:sp>
        <p:sp>
          <p:nvSpPr>
            <p:cNvPr id="23" name="Oval 22"/>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3</a:t>
              </a:r>
            </a:p>
          </p:txBody>
        </p:sp>
      </p:grpSp>
      <p:grpSp>
        <p:nvGrpSpPr>
          <p:cNvPr id="8" name="Group 31"/>
          <p:cNvGrpSpPr/>
          <p:nvPr/>
        </p:nvGrpSpPr>
        <p:grpSpPr>
          <a:xfrm>
            <a:off x="152400" y="3810000"/>
            <a:ext cx="1066800" cy="990600"/>
            <a:chOff x="304800" y="838200"/>
            <a:chExt cx="1066800" cy="990600"/>
          </a:xfrm>
          <a:solidFill>
            <a:schemeClr val="tx2">
              <a:lumMod val="60000"/>
              <a:lumOff val="40000"/>
            </a:schemeClr>
          </a:solidFill>
        </p:grpSpPr>
        <p:sp>
          <p:nvSpPr>
            <p:cNvPr id="33" name="Rounded Rectangle 32"/>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Uncheck</a:t>
              </a:r>
              <a:r>
                <a:rPr kumimoji="0" lang="en-US" sz="1000" b="1" i="0" u="none" strike="noStrike" cap="none" normalizeH="0" dirty="0" smtClean="0">
                  <a:ln>
                    <a:noFill/>
                  </a:ln>
                  <a:solidFill>
                    <a:schemeClr val="bg1"/>
                  </a:solidFill>
                  <a:effectLst/>
                  <a:latin typeface="Arial" charset="0"/>
                </a:rPr>
                <a:t> ‘Contains PHI’  if it does not apply</a:t>
              </a:r>
              <a:endParaRPr kumimoji="0" lang="en-US" sz="1000" b="1" i="0" u="none" strike="noStrike" cap="none" normalizeH="0" baseline="0" dirty="0" smtClean="0">
                <a:ln>
                  <a:noFill/>
                </a:ln>
                <a:solidFill>
                  <a:schemeClr val="bg1"/>
                </a:solidFill>
                <a:effectLst/>
                <a:latin typeface="Arial" charset="0"/>
              </a:endParaRPr>
            </a:p>
          </p:txBody>
        </p:sp>
        <p:sp>
          <p:nvSpPr>
            <p:cNvPr id="34" name="Oval 33"/>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4</a:t>
              </a:r>
            </a:p>
          </p:txBody>
        </p:sp>
      </p:grpSp>
      <p:grpSp>
        <p:nvGrpSpPr>
          <p:cNvPr id="9" name="Group 43"/>
          <p:cNvGrpSpPr/>
          <p:nvPr/>
        </p:nvGrpSpPr>
        <p:grpSpPr>
          <a:xfrm>
            <a:off x="7848600" y="2819400"/>
            <a:ext cx="1066800" cy="990600"/>
            <a:chOff x="304800" y="838200"/>
            <a:chExt cx="1066800" cy="990600"/>
          </a:xfrm>
          <a:solidFill>
            <a:schemeClr val="tx2">
              <a:lumMod val="60000"/>
              <a:lumOff val="40000"/>
            </a:schemeClr>
          </a:solidFill>
        </p:grpSpPr>
        <p:sp>
          <p:nvSpPr>
            <p:cNvPr id="45" name="Rounded Rectangle 44"/>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Arial" charset="0"/>
                </a:rPr>
                <a:t>Information</a:t>
              </a:r>
              <a:r>
                <a:rPr kumimoji="0" lang="en-US" sz="900" b="1" i="0" u="none" strike="noStrike" cap="none" normalizeH="0" dirty="0" smtClean="0">
                  <a:ln>
                    <a:noFill/>
                  </a:ln>
                  <a:solidFill>
                    <a:schemeClr val="bg1"/>
                  </a:solidFill>
                  <a:effectLst/>
                  <a:latin typeface="Arial" charset="0"/>
                </a:rPr>
                <a:t> about the inquiry</a:t>
              </a:r>
              <a:endParaRPr kumimoji="0" lang="en-US" sz="900" b="1" i="0" u="none" strike="noStrike" cap="none" normalizeH="0" baseline="0" dirty="0" smtClean="0">
                <a:ln>
                  <a:noFill/>
                </a:ln>
                <a:solidFill>
                  <a:schemeClr val="bg1"/>
                </a:solidFill>
                <a:effectLst/>
                <a:latin typeface="Arial" charset="0"/>
              </a:endParaRPr>
            </a:p>
          </p:txBody>
        </p:sp>
        <p:sp>
          <p:nvSpPr>
            <p:cNvPr id="46" name="Oval 45"/>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5</a:t>
              </a:r>
            </a:p>
          </p:txBody>
        </p:sp>
      </p:grpSp>
      <p:grpSp>
        <p:nvGrpSpPr>
          <p:cNvPr id="10" name="Group 49"/>
          <p:cNvGrpSpPr/>
          <p:nvPr/>
        </p:nvGrpSpPr>
        <p:grpSpPr>
          <a:xfrm>
            <a:off x="7848600" y="4191000"/>
            <a:ext cx="1066800" cy="990600"/>
            <a:chOff x="304800" y="838200"/>
            <a:chExt cx="1066800" cy="990600"/>
          </a:xfrm>
          <a:solidFill>
            <a:schemeClr val="tx2">
              <a:lumMod val="60000"/>
              <a:lumOff val="40000"/>
            </a:schemeClr>
          </a:solidFill>
        </p:grpSpPr>
        <p:sp>
          <p:nvSpPr>
            <p:cNvPr id="51" name="Rounded Rectangle 50"/>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Arial" charset="0"/>
                </a:rPr>
                <a:t>Resolution needed or  Resolution that was provided</a:t>
              </a:r>
            </a:p>
          </p:txBody>
        </p:sp>
        <p:sp>
          <p:nvSpPr>
            <p:cNvPr id="52" name="Oval 51"/>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200" b="1" dirty="0" smtClean="0">
                  <a:solidFill>
                    <a:schemeClr val="tx1"/>
                  </a:solidFill>
                  <a:latin typeface="Arial" charset="0"/>
                </a:rPr>
                <a:t>6</a:t>
              </a:r>
              <a:endParaRPr kumimoji="0" lang="en-US" sz="1200" b="1" i="0" u="none" strike="noStrike" cap="none" normalizeH="0" baseline="0" dirty="0" smtClean="0">
                <a:ln>
                  <a:noFill/>
                </a:ln>
                <a:solidFill>
                  <a:schemeClr val="tx1"/>
                </a:solidFill>
                <a:effectLst/>
                <a:latin typeface="Arial" charset="0"/>
              </a:endParaRPr>
            </a:p>
          </p:txBody>
        </p:sp>
      </p:grpSp>
      <p:grpSp>
        <p:nvGrpSpPr>
          <p:cNvPr id="11" name="Group 52"/>
          <p:cNvGrpSpPr/>
          <p:nvPr/>
        </p:nvGrpSpPr>
        <p:grpSpPr>
          <a:xfrm>
            <a:off x="7772400" y="5410200"/>
            <a:ext cx="1066800" cy="990600"/>
            <a:chOff x="304800" y="838200"/>
            <a:chExt cx="1066800" cy="990600"/>
          </a:xfrm>
        </p:grpSpPr>
        <p:sp>
          <p:nvSpPr>
            <p:cNvPr id="54" name="Rounded Rectangle 53"/>
            <p:cNvSpPr/>
            <p:nvPr/>
          </p:nvSpPr>
          <p:spPr bwMode="auto">
            <a:xfrm>
              <a:off x="457200" y="990600"/>
              <a:ext cx="914400" cy="8382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Update the</a:t>
              </a:r>
              <a:r>
                <a:rPr kumimoji="0" lang="en-US" sz="1000" b="1" i="0" u="none" strike="noStrike" cap="none" normalizeH="0" dirty="0" smtClean="0">
                  <a:ln>
                    <a:noFill/>
                  </a:ln>
                  <a:solidFill>
                    <a:schemeClr val="bg1"/>
                  </a:solidFill>
                  <a:effectLst/>
                  <a:latin typeface="Arial" charset="0"/>
                </a:rPr>
                <a:t> Tier if needed</a:t>
              </a:r>
              <a:endParaRPr kumimoji="0" lang="en-US" sz="1000" b="1" i="0" u="none" strike="noStrike" cap="none" normalizeH="0" baseline="0" dirty="0" smtClean="0">
                <a:ln>
                  <a:noFill/>
                </a:ln>
                <a:solidFill>
                  <a:schemeClr val="bg1"/>
                </a:solidFill>
                <a:effectLst/>
                <a:latin typeface="Arial" charset="0"/>
              </a:endParaRPr>
            </a:p>
          </p:txBody>
        </p:sp>
        <p:sp>
          <p:nvSpPr>
            <p:cNvPr id="55" name="Oval 54"/>
            <p:cNvSpPr/>
            <p:nvPr/>
          </p:nvSpPr>
          <p:spPr bwMode="auto">
            <a:xfrm>
              <a:off x="304800" y="838200"/>
              <a:ext cx="381000" cy="304800"/>
            </a:xfrm>
            <a:prstGeom prst="ellipse">
              <a:avLst/>
            </a:prstGeom>
            <a:solidFill>
              <a:schemeClr val="bg1"/>
            </a:solid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400" b="1" dirty="0" smtClean="0">
                  <a:solidFill>
                    <a:schemeClr val="tx1"/>
                  </a:solidFill>
                  <a:latin typeface="Arial" charset="0"/>
                </a:rPr>
                <a:t>7</a:t>
              </a:r>
              <a:endParaRPr kumimoji="0" lang="en-US" sz="1400" b="1" i="0" u="none" strike="noStrike" cap="none" normalizeH="0" baseline="0" dirty="0" smtClean="0">
                <a:ln>
                  <a:noFill/>
                </a:ln>
                <a:solidFill>
                  <a:schemeClr val="tx1"/>
                </a:solidFill>
                <a:effectLst/>
                <a:latin typeface="Arial" charset="0"/>
              </a:endParaRPr>
            </a:p>
          </p:txBody>
        </p:sp>
      </p:grpSp>
      <p:cxnSp>
        <p:nvCxnSpPr>
          <p:cNvPr id="56" name="Straight Arrow Connector 55"/>
          <p:cNvCxnSpPr>
            <a:stCxn id="54" idx="0"/>
          </p:cNvCxnSpPr>
          <p:nvPr/>
        </p:nvCxnSpPr>
        <p:spPr bwMode="auto">
          <a:xfrm flipH="1" flipV="1">
            <a:off x="6934200" y="4038600"/>
            <a:ext cx="1447800" cy="1524000"/>
          </a:xfrm>
          <a:prstGeom prst="straightConnector1">
            <a:avLst/>
          </a:prstGeom>
          <a:noFill/>
          <a:ln w="19050" cap="flat" cmpd="sng" algn="ctr">
            <a:solidFill>
              <a:srgbClr val="FF0000"/>
            </a:solidFill>
            <a:prstDash val="solid"/>
            <a:round/>
            <a:headEnd type="none" w="med" len="med"/>
            <a:tailEnd type="arrow"/>
          </a:ln>
          <a:effectLst/>
        </p:spPr>
      </p:cxnSp>
      <p:grpSp>
        <p:nvGrpSpPr>
          <p:cNvPr id="14" name="Group 38"/>
          <p:cNvGrpSpPr/>
          <p:nvPr/>
        </p:nvGrpSpPr>
        <p:grpSpPr>
          <a:xfrm>
            <a:off x="1828800" y="5410200"/>
            <a:ext cx="1066800" cy="990600"/>
            <a:chOff x="304800" y="838200"/>
            <a:chExt cx="1066800" cy="990600"/>
          </a:xfrm>
          <a:solidFill>
            <a:schemeClr val="tx2">
              <a:lumMod val="60000"/>
              <a:lumOff val="40000"/>
            </a:schemeClr>
          </a:solidFill>
        </p:grpSpPr>
        <p:sp>
          <p:nvSpPr>
            <p:cNvPr id="40" name="Rounded Rectangle 39"/>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000" b="1" dirty="0" smtClean="0">
                  <a:solidFill>
                    <a:schemeClr val="bg1"/>
                  </a:solidFill>
                  <a:latin typeface="Arial" charset="0"/>
                </a:rPr>
                <a:t>Change the severity if needed </a:t>
              </a:r>
              <a:endParaRPr kumimoji="0" lang="en-US" sz="1000" b="1" i="0" u="none" strike="noStrike" cap="none" normalizeH="0" baseline="0" dirty="0" smtClean="0">
                <a:ln>
                  <a:noFill/>
                </a:ln>
                <a:solidFill>
                  <a:schemeClr val="bg1"/>
                </a:solidFill>
                <a:effectLst/>
                <a:latin typeface="Arial" charset="0"/>
              </a:endParaRPr>
            </a:p>
          </p:txBody>
        </p:sp>
        <p:sp>
          <p:nvSpPr>
            <p:cNvPr id="41" name="Oval 40"/>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400" b="1" dirty="0" smtClean="0">
                  <a:solidFill>
                    <a:schemeClr val="tx1"/>
                  </a:solidFill>
                  <a:latin typeface="Arial" charset="0"/>
                </a:rPr>
                <a:t>9</a:t>
              </a:r>
              <a:endParaRPr kumimoji="0" lang="en-US" sz="1400" b="1" i="0" u="none" strike="noStrike" cap="none" normalizeH="0" baseline="0" dirty="0" smtClean="0">
                <a:ln>
                  <a:noFill/>
                </a:ln>
                <a:solidFill>
                  <a:schemeClr val="tx1"/>
                </a:solidFill>
                <a:effectLst/>
                <a:latin typeface="Arial" charset="0"/>
              </a:endParaRPr>
            </a:p>
          </p:txBody>
        </p:sp>
      </p:grpSp>
      <p:grpSp>
        <p:nvGrpSpPr>
          <p:cNvPr id="15" name="Group 63"/>
          <p:cNvGrpSpPr/>
          <p:nvPr/>
        </p:nvGrpSpPr>
        <p:grpSpPr>
          <a:xfrm>
            <a:off x="5943600" y="5410200"/>
            <a:ext cx="1143000" cy="990600"/>
            <a:chOff x="4419600" y="5334000"/>
            <a:chExt cx="1143000" cy="990600"/>
          </a:xfrm>
          <a:solidFill>
            <a:schemeClr val="tx2">
              <a:lumMod val="60000"/>
              <a:lumOff val="40000"/>
            </a:schemeClr>
          </a:solidFill>
        </p:grpSpPr>
        <p:sp>
          <p:nvSpPr>
            <p:cNvPr id="60" name="Rounded Rectangle 59"/>
            <p:cNvSpPr/>
            <p:nvPr/>
          </p:nvSpPr>
          <p:spPr bwMode="auto">
            <a:xfrm>
              <a:off x="4648200" y="54864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Arial" charset="0"/>
                </a:rPr>
                <a:t>If resolution is needed send</a:t>
              </a:r>
              <a:r>
                <a:rPr kumimoji="0" lang="en-US" sz="800" b="1" i="0" u="none" strike="noStrike" cap="none" normalizeH="0" dirty="0" smtClean="0">
                  <a:ln>
                    <a:noFill/>
                  </a:ln>
                  <a:solidFill>
                    <a:schemeClr val="bg1"/>
                  </a:solidFill>
                  <a:effectLst/>
                  <a:latin typeface="Arial" charset="0"/>
                </a:rPr>
                <a:t> to the appropriate location</a:t>
              </a:r>
              <a:endParaRPr kumimoji="0" lang="en-US" sz="800" b="1" i="0" u="none" strike="noStrike" cap="none" normalizeH="0" baseline="0" dirty="0" smtClean="0">
                <a:ln>
                  <a:noFill/>
                </a:ln>
                <a:solidFill>
                  <a:schemeClr val="bg1"/>
                </a:solidFill>
                <a:effectLst/>
                <a:latin typeface="Arial" charset="0"/>
              </a:endParaRPr>
            </a:p>
          </p:txBody>
        </p:sp>
        <p:sp>
          <p:nvSpPr>
            <p:cNvPr id="61" name="Oval 60"/>
            <p:cNvSpPr/>
            <p:nvPr/>
          </p:nvSpPr>
          <p:spPr bwMode="auto">
            <a:xfrm>
              <a:off x="4419600" y="53340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400" b="1" dirty="0" smtClean="0">
                  <a:solidFill>
                    <a:schemeClr val="tx1"/>
                  </a:solidFill>
                  <a:latin typeface="Arial" charset="0"/>
                </a:rPr>
                <a:t>8</a:t>
              </a:r>
              <a:endParaRPr kumimoji="0" lang="en-US" sz="1400" b="1" i="0" u="none" strike="noStrike" cap="none" normalizeH="0" baseline="0" dirty="0" smtClean="0">
                <a:ln>
                  <a:noFill/>
                </a:ln>
                <a:solidFill>
                  <a:schemeClr val="tx1"/>
                </a:solidFill>
                <a:effectLst/>
                <a:latin typeface="Arial" charset="0"/>
              </a:endParaRPr>
            </a:p>
          </p:txBody>
        </p:sp>
      </p:grpSp>
      <p:grpSp>
        <p:nvGrpSpPr>
          <p:cNvPr id="16" name="Group 68"/>
          <p:cNvGrpSpPr/>
          <p:nvPr/>
        </p:nvGrpSpPr>
        <p:grpSpPr>
          <a:xfrm>
            <a:off x="4038600" y="5410200"/>
            <a:ext cx="1066800" cy="990600"/>
            <a:chOff x="304800" y="838200"/>
            <a:chExt cx="1066800" cy="990600"/>
          </a:xfrm>
          <a:solidFill>
            <a:schemeClr val="tx2">
              <a:lumMod val="60000"/>
              <a:lumOff val="40000"/>
            </a:schemeClr>
          </a:solidFill>
        </p:grpSpPr>
        <p:sp>
          <p:nvSpPr>
            <p:cNvPr id="70" name="Rounded Rectangle 69"/>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Update the</a:t>
              </a:r>
              <a:r>
                <a:rPr kumimoji="0" lang="en-US" sz="1000" b="1" i="0" u="none" strike="noStrike" cap="none" normalizeH="0" dirty="0" smtClean="0">
                  <a:ln>
                    <a:noFill/>
                  </a:ln>
                  <a:solidFill>
                    <a:schemeClr val="bg1"/>
                  </a:solidFill>
                  <a:effectLst/>
                  <a:latin typeface="Arial" charset="0"/>
                </a:rPr>
                <a:t> Tier if needed</a:t>
              </a:r>
              <a:endParaRPr kumimoji="0" lang="en-US" sz="1000" b="1" i="0" u="none" strike="noStrike" cap="none" normalizeH="0" baseline="0" dirty="0" smtClean="0">
                <a:ln>
                  <a:noFill/>
                </a:ln>
                <a:solidFill>
                  <a:schemeClr val="bg1"/>
                </a:solidFill>
                <a:effectLst/>
                <a:latin typeface="Arial" charset="0"/>
              </a:endParaRPr>
            </a:p>
          </p:txBody>
        </p:sp>
        <p:sp>
          <p:nvSpPr>
            <p:cNvPr id="71" name="Oval 70"/>
            <p:cNvSpPr/>
            <p:nvPr/>
          </p:nvSpPr>
          <p:spPr bwMode="auto">
            <a:xfrm>
              <a:off x="304800" y="838200"/>
              <a:ext cx="4572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900" b="1" dirty="0" smtClean="0">
                  <a:solidFill>
                    <a:schemeClr val="tx1"/>
                  </a:solidFill>
                  <a:latin typeface="Arial" charset="0"/>
                </a:rPr>
                <a:t>10</a:t>
              </a:r>
              <a:endParaRPr kumimoji="0" lang="en-US" sz="900" b="1" i="0" u="none" strike="noStrike" cap="none" normalizeH="0" baseline="0" dirty="0" smtClean="0">
                <a:ln>
                  <a:noFill/>
                </a:ln>
                <a:solidFill>
                  <a:schemeClr val="tx1"/>
                </a:solidFill>
                <a:effectLst/>
                <a:latin typeface="Arial" charset="0"/>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SEARCHING IN TIMS</a:t>
            </a:r>
            <a:endParaRPr lang="en-US" dirty="0"/>
          </a:p>
        </p:txBody>
      </p:sp>
      <p:sp>
        <p:nvSpPr>
          <p:cNvPr id="8194" name="Content Placeholder 2"/>
          <p:cNvSpPr>
            <a:spLocks noGrp="1"/>
          </p:cNvSpPr>
          <p:nvPr>
            <p:ph idx="1"/>
          </p:nvPr>
        </p:nvSpPr>
        <p:spPr/>
        <p:txBody>
          <a:bodyPr/>
          <a:lstStyle/>
          <a:p>
            <a:pPr>
              <a:buFont typeface="Arial" charset="0"/>
              <a:buChar char="•"/>
            </a:pPr>
            <a:r>
              <a:rPr lang="en-US" dirty="0" smtClean="0">
                <a:latin typeface="Arial" charset="0"/>
                <a:cs typeface="Arial" charset="0"/>
              </a:rPr>
              <a:t>Accessing TIMS via direct URL will bring you the search page. </a:t>
            </a:r>
          </a:p>
          <a:p>
            <a:pPr lvl="1">
              <a:buFont typeface="Arial" charset="0"/>
              <a:buChar char="•"/>
            </a:pPr>
            <a:r>
              <a:rPr lang="en-US" dirty="0" smtClean="0">
                <a:latin typeface="Arial" charset="0"/>
                <a:cs typeface="Arial" charset="0"/>
              </a:rPr>
              <a:t>You can search by SSN, name, or Other ID (employee ID)</a:t>
            </a:r>
          </a:p>
          <a:p>
            <a:pPr lvl="1">
              <a:buFont typeface="Arial" charset="0"/>
              <a:buChar char="•"/>
            </a:pPr>
            <a:r>
              <a:rPr lang="en-US" dirty="0" smtClean="0">
                <a:latin typeface="Arial" charset="0"/>
                <a:cs typeface="Arial" charset="0"/>
                <a:hlinkClick r:id="rId3"/>
              </a:rPr>
              <a:t>https://tims.enrollonline.com/Login.aspx</a:t>
            </a:r>
            <a:endParaRPr lang="en-US" dirty="0" smtClean="0">
              <a:latin typeface="Arial" charset="0"/>
              <a:cs typeface="Arial" charset="0"/>
            </a:endParaRPr>
          </a:p>
          <a:p>
            <a:pPr lvl="1">
              <a:buFont typeface="Arial" charset="0"/>
              <a:buChar char="•"/>
            </a:pPr>
            <a:endParaRPr lang="en-US" dirty="0" smtClean="0">
              <a:latin typeface="Arial" charset="0"/>
              <a:cs typeface="Arial" charset="0"/>
            </a:endParaRPr>
          </a:p>
          <a:p>
            <a:pPr>
              <a:buFont typeface="Arial" charset="0"/>
              <a:buChar char="•"/>
            </a:pPr>
            <a:r>
              <a:rPr lang="en-US" dirty="0" smtClean="0">
                <a:latin typeface="Arial" charset="0"/>
                <a:cs typeface="Arial" charset="0"/>
              </a:rPr>
              <a:t>Searches can be performed by SSN, employee ID number, or first and last name. </a:t>
            </a:r>
          </a:p>
          <a:p>
            <a:pPr>
              <a:buNone/>
            </a:pPr>
            <a:endParaRPr lang="en-US" dirty="0" smtClean="0">
              <a:latin typeface="Arial" charset="0"/>
              <a:cs typeface="Arial" charset="0"/>
            </a:endParaRPr>
          </a:p>
          <a:p>
            <a:pPr>
              <a:buFont typeface="Arial" charset="0"/>
              <a:buChar char="•"/>
            </a:pPr>
            <a:endParaRPr lang="en-US" dirty="0" smtClean="0">
              <a:latin typeface="Arial" charset="0"/>
              <a:cs typeface="Arial" charset="0"/>
            </a:endParaRPr>
          </a:p>
        </p:txBody>
      </p:sp>
      <p:pic>
        <p:nvPicPr>
          <p:cNvPr id="5" name="Picture 2"/>
          <p:cNvPicPr>
            <a:picLocks noChangeAspect="1" noChangeArrowheads="1"/>
          </p:cNvPicPr>
          <p:nvPr/>
        </p:nvPicPr>
        <p:blipFill>
          <a:blip r:embed="rId4" cstate="print"/>
          <a:srcRect l="594" t="26221" r="51815" b="30917"/>
          <a:stretch>
            <a:fillRect/>
          </a:stretch>
        </p:blipFill>
        <p:spPr bwMode="auto">
          <a:xfrm>
            <a:off x="2286000" y="2819400"/>
            <a:ext cx="4572000" cy="327497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Creating a new TIMS</a:t>
            </a:r>
            <a:endParaRPr lang="en-US" dirty="0"/>
          </a:p>
        </p:txBody>
      </p:sp>
      <p:pic>
        <p:nvPicPr>
          <p:cNvPr id="18437" name="Picture 5"/>
          <p:cNvPicPr>
            <a:picLocks noChangeAspect="1" noChangeArrowheads="1"/>
          </p:cNvPicPr>
          <p:nvPr/>
        </p:nvPicPr>
        <p:blipFill>
          <a:blip r:embed="rId3" cstate="print"/>
          <a:srcRect t="15575" r="30973" b="5133"/>
          <a:stretch>
            <a:fillRect/>
          </a:stretch>
        </p:blipFill>
        <p:spPr bwMode="auto">
          <a:xfrm>
            <a:off x="1600200" y="1295400"/>
            <a:ext cx="5943600" cy="4267200"/>
          </a:xfrm>
          <a:prstGeom prst="rect">
            <a:avLst/>
          </a:prstGeom>
          <a:ln>
            <a:noFill/>
          </a:ln>
          <a:effectLst>
            <a:outerShdw blurRad="292100" dist="139700" dir="2700000" algn="tl" rotWithShape="0">
              <a:srgbClr val="333333">
                <a:alpha val="65000"/>
              </a:srgbClr>
            </a:outerShdw>
          </a:effectLst>
        </p:spPr>
      </p:pic>
      <p:grpSp>
        <p:nvGrpSpPr>
          <p:cNvPr id="3" name="Group 10"/>
          <p:cNvGrpSpPr/>
          <p:nvPr/>
        </p:nvGrpSpPr>
        <p:grpSpPr>
          <a:xfrm>
            <a:off x="7696200" y="685800"/>
            <a:ext cx="1066800" cy="990600"/>
            <a:chOff x="304800" y="838200"/>
            <a:chExt cx="1066800" cy="990600"/>
          </a:xfrm>
          <a:solidFill>
            <a:schemeClr val="tx2">
              <a:lumMod val="60000"/>
              <a:lumOff val="40000"/>
            </a:schemeClr>
          </a:solidFill>
        </p:grpSpPr>
        <p:sp>
          <p:nvSpPr>
            <p:cNvPr id="12" name="Rounded Rectangle 11"/>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Enter the current phone number</a:t>
              </a:r>
            </a:p>
          </p:txBody>
        </p:sp>
        <p:sp>
          <p:nvSpPr>
            <p:cNvPr id="13" name="Oval 12"/>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400" b="1" dirty="0" smtClean="0">
                  <a:solidFill>
                    <a:schemeClr val="tx1"/>
                  </a:solidFill>
                  <a:latin typeface="Arial" charset="0"/>
                </a:rPr>
                <a:t>2</a:t>
              </a:r>
              <a:endParaRPr kumimoji="0" lang="en-US" sz="1400" b="1" i="0" u="none" strike="noStrike" cap="none" normalizeH="0" baseline="0" dirty="0" smtClean="0">
                <a:ln>
                  <a:noFill/>
                </a:ln>
                <a:solidFill>
                  <a:schemeClr val="tx1"/>
                </a:solidFill>
                <a:effectLst/>
                <a:latin typeface="Arial" charset="0"/>
              </a:endParaRPr>
            </a:p>
          </p:txBody>
        </p:sp>
      </p:grpSp>
      <p:grpSp>
        <p:nvGrpSpPr>
          <p:cNvPr id="6" name="Group 5"/>
          <p:cNvGrpSpPr/>
          <p:nvPr/>
        </p:nvGrpSpPr>
        <p:grpSpPr>
          <a:xfrm>
            <a:off x="228600" y="762000"/>
            <a:ext cx="1066800" cy="990600"/>
            <a:chOff x="304800" y="838200"/>
            <a:chExt cx="1066800" cy="990600"/>
          </a:xfrm>
          <a:solidFill>
            <a:schemeClr val="tx2">
              <a:lumMod val="60000"/>
              <a:lumOff val="40000"/>
            </a:schemeClr>
          </a:solidFill>
        </p:grpSpPr>
        <p:sp>
          <p:nvSpPr>
            <p:cNvPr id="4" name="Rounded Rectangle 3"/>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Select who the caller is.</a:t>
              </a:r>
            </a:p>
          </p:txBody>
        </p:sp>
        <p:sp>
          <p:nvSpPr>
            <p:cNvPr id="5" name="Oval 4"/>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1</a:t>
              </a:r>
            </a:p>
          </p:txBody>
        </p:sp>
      </p:grpSp>
      <p:grpSp>
        <p:nvGrpSpPr>
          <p:cNvPr id="7" name="Group 20"/>
          <p:cNvGrpSpPr/>
          <p:nvPr/>
        </p:nvGrpSpPr>
        <p:grpSpPr>
          <a:xfrm>
            <a:off x="152400" y="2438400"/>
            <a:ext cx="1066800" cy="990600"/>
            <a:chOff x="304800" y="838200"/>
            <a:chExt cx="1066800" cy="990600"/>
          </a:xfrm>
          <a:solidFill>
            <a:schemeClr val="tx2">
              <a:lumMod val="60000"/>
              <a:lumOff val="40000"/>
            </a:schemeClr>
          </a:solidFill>
        </p:grpSpPr>
        <p:sp>
          <p:nvSpPr>
            <p:cNvPr id="22" name="Rounded Rectangle 21"/>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Select category and reason</a:t>
              </a:r>
            </a:p>
          </p:txBody>
        </p:sp>
        <p:sp>
          <p:nvSpPr>
            <p:cNvPr id="23" name="Oval 22"/>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3</a:t>
              </a:r>
            </a:p>
          </p:txBody>
        </p:sp>
      </p:grpSp>
      <p:grpSp>
        <p:nvGrpSpPr>
          <p:cNvPr id="8" name="Group 31"/>
          <p:cNvGrpSpPr/>
          <p:nvPr/>
        </p:nvGrpSpPr>
        <p:grpSpPr>
          <a:xfrm>
            <a:off x="152400" y="3810000"/>
            <a:ext cx="1066800" cy="990600"/>
            <a:chOff x="304800" y="838200"/>
            <a:chExt cx="1066800" cy="990600"/>
          </a:xfrm>
          <a:solidFill>
            <a:schemeClr val="tx2">
              <a:lumMod val="60000"/>
              <a:lumOff val="40000"/>
            </a:schemeClr>
          </a:solidFill>
        </p:grpSpPr>
        <p:sp>
          <p:nvSpPr>
            <p:cNvPr id="33" name="Rounded Rectangle 32"/>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Uncheck</a:t>
              </a:r>
              <a:r>
                <a:rPr kumimoji="0" lang="en-US" sz="1000" b="1" i="0" u="none" strike="noStrike" cap="none" normalizeH="0" dirty="0" smtClean="0">
                  <a:ln>
                    <a:noFill/>
                  </a:ln>
                  <a:solidFill>
                    <a:schemeClr val="bg1"/>
                  </a:solidFill>
                  <a:effectLst/>
                  <a:latin typeface="Arial" charset="0"/>
                </a:rPr>
                <a:t> ‘Contains PHI’  if it does not apply</a:t>
              </a:r>
              <a:endParaRPr kumimoji="0" lang="en-US" sz="1000" b="1" i="0" u="none" strike="noStrike" cap="none" normalizeH="0" baseline="0" dirty="0" smtClean="0">
                <a:ln>
                  <a:noFill/>
                </a:ln>
                <a:solidFill>
                  <a:schemeClr val="bg1"/>
                </a:solidFill>
                <a:effectLst/>
                <a:latin typeface="Arial" charset="0"/>
              </a:endParaRPr>
            </a:p>
          </p:txBody>
        </p:sp>
        <p:sp>
          <p:nvSpPr>
            <p:cNvPr id="34" name="Oval 33"/>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4</a:t>
              </a:r>
            </a:p>
          </p:txBody>
        </p:sp>
      </p:grpSp>
      <p:grpSp>
        <p:nvGrpSpPr>
          <p:cNvPr id="9" name="Group 43"/>
          <p:cNvGrpSpPr/>
          <p:nvPr/>
        </p:nvGrpSpPr>
        <p:grpSpPr>
          <a:xfrm>
            <a:off x="7848600" y="2819400"/>
            <a:ext cx="1066800" cy="990600"/>
            <a:chOff x="304800" y="838200"/>
            <a:chExt cx="1066800" cy="990600"/>
          </a:xfrm>
          <a:solidFill>
            <a:schemeClr val="tx2">
              <a:lumMod val="60000"/>
              <a:lumOff val="40000"/>
            </a:schemeClr>
          </a:solidFill>
        </p:grpSpPr>
        <p:sp>
          <p:nvSpPr>
            <p:cNvPr id="45" name="Rounded Rectangle 44"/>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Arial" charset="0"/>
                </a:rPr>
                <a:t>Information</a:t>
              </a:r>
              <a:r>
                <a:rPr kumimoji="0" lang="en-US" sz="900" b="1" i="0" u="none" strike="noStrike" cap="none" normalizeH="0" dirty="0" smtClean="0">
                  <a:ln>
                    <a:noFill/>
                  </a:ln>
                  <a:solidFill>
                    <a:schemeClr val="bg1"/>
                  </a:solidFill>
                  <a:effectLst/>
                  <a:latin typeface="Arial" charset="0"/>
                </a:rPr>
                <a:t> about the inquiry</a:t>
              </a:r>
              <a:endParaRPr kumimoji="0" lang="en-US" sz="900" b="1" i="0" u="none" strike="noStrike" cap="none" normalizeH="0" baseline="0" dirty="0" smtClean="0">
                <a:ln>
                  <a:noFill/>
                </a:ln>
                <a:solidFill>
                  <a:schemeClr val="bg1"/>
                </a:solidFill>
                <a:effectLst/>
                <a:latin typeface="Arial" charset="0"/>
              </a:endParaRPr>
            </a:p>
          </p:txBody>
        </p:sp>
        <p:sp>
          <p:nvSpPr>
            <p:cNvPr id="46" name="Oval 45"/>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5</a:t>
              </a:r>
            </a:p>
          </p:txBody>
        </p:sp>
      </p:grpSp>
      <p:grpSp>
        <p:nvGrpSpPr>
          <p:cNvPr id="10" name="Group 49"/>
          <p:cNvGrpSpPr/>
          <p:nvPr/>
        </p:nvGrpSpPr>
        <p:grpSpPr>
          <a:xfrm>
            <a:off x="7848600" y="4191000"/>
            <a:ext cx="1066800" cy="990600"/>
            <a:chOff x="304800" y="838200"/>
            <a:chExt cx="1066800" cy="990600"/>
          </a:xfrm>
          <a:solidFill>
            <a:schemeClr val="tx2">
              <a:lumMod val="60000"/>
              <a:lumOff val="40000"/>
            </a:schemeClr>
          </a:solidFill>
        </p:grpSpPr>
        <p:sp>
          <p:nvSpPr>
            <p:cNvPr id="51" name="Rounded Rectangle 50"/>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Arial" charset="0"/>
                </a:rPr>
                <a:t>Resolution needed or  Resolution that was provided</a:t>
              </a:r>
            </a:p>
          </p:txBody>
        </p:sp>
        <p:sp>
          <p:nvSpPr>
            <p:cNvPr id="52" name="Oval 51"/>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200" b="1" dirty="0" smtClean="0">
                  <a:solidFill>
                    <a:schemeClr val="tx1"/>
                  </a:solidFill>
                  <a:latin typeface="Arial" charset="0"/>
                </a:rPr>
                <a:t>6</a:t>
              </a:r>
              <a:endParaRPr kumimoji="0" lang="en-US" sz="1200" b="1" i="0" u="none" strike="noStrike" cap="none" normalizeH="0" baseline="0" dirty="0" smtClean="0">
                <a:ln>
                  <a:noFill/>
                </a:ln>
                <a:solidFill>
                  <a:schemeClr val="tx1"/>
                </a:solidFill>
                <a:effectLst/>
                <a:latin typeface="Arial" charset="0"/>
              </a:endParaRPr>
            </a:p>
          </p:txBody>
        </p:sp>
      </p:grpSp>
      <p:grpSp>
        <p:nvGrpSpPr>
          <p:cNvPr id="11" name="Group 52"/>
          <p:cNvGrpSpPr/>
          <p:nvPr/>
        </p:nvGrpSpPr>
        <p:grpSpPr>
          <a:xfrm>
            <a:off x="7772400" y="5410200"/>
            <a:ext cx="1066800" cy="990600"/>
            <a:chOff x="304800" y="838200"/>
            <a:chExt cx="1066800" cy="990600"/>
          </a:xfrm>
          <a:solidFill>
            <a:schemeClr val="tx2">
              <a:lumMod val="60000"/>
              <a:lumOff val="40000"/>
            </a:schemeClr>
          </a:solidFill>
        </p:grpSpPr>
        <p:sp>
          <p:nvSpPr>
            <p:cNvPr id="54" name="Rounded Rectangle 53"/>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Update the</a:t>
              </a:r>
              <a:r>
                <a:rPr kumimoji="0" lang="en-US" sz="1000" b="1" i="0" u="none" strike="noStrike" cap="none" normalizeH="0" dirty="0" smtClean="0">
                  <a:ln>
                    <a:noFill/>
                  </a:ln>
                  <a:solidFill>
                    <a:schemeClr val="bg1"/>
                  </a:solidFill>
                  <a:effectLst/>
                  <a:latin typeface="Arial" charset="0"/>
                </a:rPr>
                <a:t> Tier if needed</a:t>
              </a:r>
              <a:endParaRPr kumimoji="0" lang="en-US" sz="1000" b="1" i="0" u="none" strike="noStrike" cap="none" normalizeH="0" baseline="0" dirty="0" smtClean="0">
                <a:ln>
                  <a:noFill/>
                </a:ln>
                <a:solidFill>
                  <a:schemeClr val="bg1"/>
                </a:solidFill>
                <a:effectLst/>
                <a:latin typeface="Arial" charset="0"/>
              </a:endParaRPr>
            </a:p>
          </p:txBody>
        </p:sp>
        <p:sp>
          <p:nvSpPr>
            <p:cNvPr id="55" name="Oval 54"/>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400" b="1" dirty="0" smtClean="0">
                  <a:solidFill>
                    <a:schemeClr val="tx1"/>
                  </a:solidFill>
                  <a:latin typeface="Arial" charset="0"/>
                </a:rPr>
                <a:t>7</a:t>
              </a:r>
              <a:endParaRPr kumimoji="0" lang="en-US" sz="1400" b="1" i="0" u="none" strike="noStrike" cap="none" normalizeH="0" baseline="0" dirty="0" smtClean="0">
                <a:ln>
                  <a:noFill/>
                </a:ln>
                <a:solidFill>
                  <a:schemeClr val="tx1"/>
                </a:solidFill>
                <a:effectLst/>
                <a:latin typeface="Arial" charset="0"/>
              </a:endParaRPr>
            </a:p>
          </p:txBody>
        </p:sp>
      </p:grpSp>
      <p:grpSp>
        <p:nvGrpSpPr>
          <p:cNvPr id="14" name="Group 38"/>
          <p:cNvGrpSpPr/>
          <p:nvPr/>
        </p:nvGrpSpPr>
        <p:grpSpPr>
          <a:xfrm>
            <a:off x="1828800" y="5410200"/>
            <a:ext cx="1066800" cy="990600"/>
            <a:chOff x="304800" y="838200"/>
            <a:chExt cx="1066800" cy="990600"/>
          </a:xfrm>
          <a:solidFill>
            <a:schemeClr val="tx2">
              <a:lumMod val="60000"/>
              <a:lumOff val="40000"/>
            </a:schemeClr>
          </a:solidFill>
        </p:grpSpPr>
        <p:sp>
          <p:nvSpPr>
            <p:cNvPr id="40" name="Rounded Rectangle 39"/>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000" b="1" dirty="0" smtClean="0">
                  <a:solidFill>
                    <a:schemeClr val="bg1"/>
                  </a:solidFill>
                  <a:latin typeface="Arial" charset="0"/>
                </a:rPr>
                <a:t>Change the severity if needed </a:t>
              </a:r>
              <a:endParaRPr kumimoji="0" lang="en-US" sz="1000" b="1" i="0" u="none" strike="noStrike" cap="none" normalizeH="0" baseline="0" dirty="0" smtClean="0">
                <a:ln>
                  <a:noFill/>
                </a:ln>
                <a:solidFill>
                  <a:schemeClr val="bg1"/>
                </a:solidFill>
                <a:effectLst/>
                <a:latin typeface="Arial" charset="0"/>
              </a:endParaRPr>
            </a:p>
          </p:txBody>
        </p:sp>
        <p:sp>
          <p:nvSpPr>
            <p:cNvPr id="41" name="Oval 40"/>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400" b="1" dirty="0" smtClean="0">
                  <a:solidFill>
                    <a:schemeClr val="tx1"/>
                  </a:solidFill>
                  <a:latin typeface="Arial" charset="0"/>
                </a:rPr>
                <a:t>9</a:t>
              </a:r>
              <a:endParaRPr kumimoji="0" lang="en-US" sz="1400" b="1" i="0" u="none" strike="noStrike" cap="none" normalizeH="0" baseline="0" dirty="0" smtClean="0">
                <a:ln>
                  <a:noFill/>
                </a:ln>
                <a:solidFill>
                  <a:schemeClr val="tx1"/>
                </a:solidFill>
                <a:effectLst/>
                <a:latin typeface="Arial" charset="0"/>
              </a:endParaRPr>
            </a:p>
          </p:txBody>
        </p:sp>
      </p:grpSp>
      <p:grpSp>
        <p:nvGrpSpPr>
          <p:cNvPr id="15" name="Group 64"/>
          <p:cNvGrpSpPr/>
          <p:nvPr/>
        </p:nvGrpSpPr>
        <p:grpSpPr>
          <a:xfrm>
            <a:off x="5486400" y="4191000"/>
            <a:ext cx="1600200" cy="2209800"/>
            <a:chOff x="3962400" y="4191000"/>
            <a:chExt cx="1600200" cy="2209800"/>
          </a:xfrm>
        </p:grpSpPr>
        <p:cxnSp>
          <p:nvCxnSpPr>
            <p:cNvPr id="62" name="Straight Arrow Connector 61"/>
            <p:cNvCxnSpPr/>
            <p:nvPr/>
          </p:nvCxnSpPr>
          <p:spPr bwMode="auto">
            <a:xfrm flipH="1" flipV="1">
              <a:off x="3962400" y="4191000"/>
              <a:ext cx="1143000" cy="1447800"/>
            </a:xfrm>
            <a:prstGeom prst="straightConnector1">
              <a:avLst/>
            </a:prstGeom>
            <a:noFill/>
            <a:ln w="19050" cap="flat" cmpd="sng" algn="ctr">
              <a:solidFill>
                <a:srgbClr val="FF0000"/>
              </a:solidFill>
              <a:prstDash val="solid"/>
              <a:round/>
              <a:headEnd type="none" w="med" len="med"/>
              <a:tailEnd type="arrow"/>
            </a:ln>
            <a:effectLst/>
          </p:spPr>
        </p:cxnSp>
        <p:grpSp>
          <p:nvGrpSpPr>
            <p:cNvPr id="16" name="Group 63"/>
            <p:cNvGrpSpPr/>
            <p:nvPr/>
          </p:nvGrpSpPr>
          <p:grpSpPr>
            <a:xfrm>
              <a:off x="4419600" y="5410200"/>
              <a:ext cx="1143000" cy="990600"/>
              <a:chOff x="4419600" y="5334000"/>
              <a:chExt cx="1143000" cy="990600"/>
            </a:xfrm>
          </p:grpSpPr>
          <p:sp>
            <p:nvSpPr>
              <p:cNvPr id="60" name="Rounded Rectangle 59"/>
              <p:cNvSpPr/>
              <p:nvPr/>
            </p:nvSpPr>
            <p:spPr bwMode="auto">
              <a:xfrm>
                <a:off x="4648200" y="5486400"/>
                <a:ext cx="914400" cy="8382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Arial" charset="0"/>
                  </a:rPr>
                  <a:t>If resolution is needed send</a:t>
                </a:r>
                <a:r>
                  <a:rPr kumimoji="0" lang="en-US" sz="800" b="1" i="0" u="none" strike="noStrike" cap="none" normalizeH="0" dirty="0" smtClean="0">
                    <a:ln>
                      <a:noFill/>
                    </a:ln>
                    <a:solidFill>
                      <a:schemeClr val="bg1"/>
                    </a:solidFill>
                    <a:effectLst/>
                    <a:latin typeface="Arial" charset="0"/>
                  </a:rPr>
                  <a:t> to the appropriate location</a:t>
                </a:r>
                <a:endParaRPr kumimoji="0" lang="en-US" sz="800" b="1" i="0" u="none" strike="noStrike" cap="none" normalizeH="0" baseline="0" dirty="0" smtClean="0">
                  <a:ln>
                    <a:noFill/>
                  </a:ln>
                  <a:solidFill>
                    <a:schemeClr val="bg1"/>
                  </a:solidFill>
                  <a:effectLst/>
                  <a:latin typeface="Arial" charset="0"/>
                </a:endParaRPr>
              </a:p>
            </p:txBody>
          </p:sp>
          <p:sp>
            <p:nvSpPr>
              <p:cNvPr id="61" name="Oval 60"/>
              <p:cNvSpPr/>
              <p:nvPr/>
            </p:nvSpPr>
            <p:spPr bwMode="auto">
              <a:xfrm>
                <a:off x="4419600" y="5334000"/>
                <a:ext cx="381000" cy="304800"/>
              </a:xfrm>
              <a:prstGeom prst="ellipse">
                <a:avLst/>
              </a:prstGeom>
              <a:solidFill>
                <a:schemeClr val="bg1"/>
              </a:solid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400" b="1" dirty="0" smtClean="0">
                    <a:solidFill>
                      <a:schemeClr val="tx1"/>
                    </a:solidFill>
                    <a:latin typeface="Arial" charset="0"/>
                  </a:rPr>
                  <a:t>8</a:t>
                </a:r>
                <a:endParaRPr kumimoji="0" lang="en-US" sz="1400" b="1" i="0" u="none" strike="noStrike" cap="none" normalizeH="0" baseline="0" dirty="0" smtClean="0">
                  <a:ln>
                    <a:noFill/>
                  </a:ln>
                  <a:solidFill>
                    <a:schemeClr val="tx1"/>
                  </a:solidFill>
                  <a:effectLst/>
                  <a:latin typeface="Arial" charset="0"/>
                </a:endParaRPr>
              </a:p>
            </p:txBody>
          </p:sp>
        </p:grpSp>
      </p:grpSp>
      <p:grpSp>
        <p:nvGrpSpPr>
          <p:cNvPr id="17" name="Group 68"/>
          <p:cNvGrpSpPr/>
          <p:nvPr/>
        </p:nvGrpSpPr>
        <p:grpSpPr>
          <a:xfrm>
            <a:off x="4038600" y="5410200"/>
            <a:ext cx="1066800" cy="990600"/>
            <a:chOff x="304800" y="838200"/>
            <a:chExt cx="1066800" cy="990600"/>
          </a:xfrm>
          <a:solidFill>
            <a:schemeClr val="tx2">
              <a:lumMod val="60000"/>
              <a:lumOff val="40000"/>
            </a:schemeClr>
          </a:solidFill>
        </p:grpSpPr>
        <p:sp>
          <p:nvSpPr>
            <p:cNvPr id="70" name="Rounded Rectangle 69"/>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Update the</a:t>
              </a:r>
              <a:r>
                <a:rPr kumimoji="0" lang="en-US" sz="1000" b="1" i="0" u="none" strike="noStrike" cap="none" normalizeH="0" dirty="0" smtClean="0">
                  <a:ln>
                    <a:noFill/>
                  </a:ln>
                  <a:solidFill>
                    <a:schemeClr val="bg1"/>
                  </a:solidFill>
                  <a:effectLst/>
                  <a:latin typeface="Arial" charset="0"/>
                </a:rPr>
                <a:t> Tier if needed</a:t>
              </a:r>
              <a:endParaRPr kumimoji="0" lang="en-US" sz="1000" b="1" i="0" u="none" strike="noStrike" cap="none" normalizeH="0" baseline="0" dirty="0" smtClean="0">
                <a:ln>
                  <a:noFill/>
                </a:ln>
                <a:solidFill>
                  <a:schemeClr val="bg1"/>
                </a:solidFill>
                <a:effectLst/>
                <a:latin typeface="Arial" charset="0"/>
              </a:endParaRPr>
            </a:p>
          </p:txBody>
        </p:sp>
        <p:sp>
          <p:nvSpPr>
            <p:cNvPr id="71" name="Oval 70"/>
            <p:cNvSpPr/>
            <p:nvPr/>
          </p:nvSpPr>
          <p:spPr bwMode="auto">
            <a:xfrm>
              <a:off x="304800" y="838200"/>
              <a:ext cx="4572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900" b="1" dirty="0" smtClean="0">
                  <a:solidFill>
                    <a:schemeClr val="tx1"/>
                  </a:solidFill>
                  <a:latin typeface="Arial" charset="0"/>
                </a:rPr>
                <a:t>10</a:t>
              </a:r>
              <a:endParaRPr kumimoji="0" lang="en-US" sz="900" b="1" i="0" u="none" strike="noStrike" cap="none" normalizeH="0" baseline="0" dirty="0" smtClean="0">
                <a:ln>
                  <a:noFill/>
                </a:ln>
                <a:solidFill>
                  <a:schemeClr val="tx1"/>
                </a:solidFill>
                <a:effectLst/>
                <a:latin typeface="Arial" charset="0"/>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Creating a new TIMS</a:t>
            </a:r>
            <a:endParaRPr lang="en-US" dirty="0"/>
          </a:p>
        </p:txBody>
      </p:sp>
      <p:pic>
        <p:nvPicPr>
          <p:cNvPr id="18437" name="Picture 5"/>
          <p:cNvPicPr>
            <a:picLocks noChangeAspect="1" noChangeArrowheads="1"/>
          </p:cNvPicPr>
          <p:nvPr/>
        </p:nvPicPr>
        <p:blipFill>
          <a:blip r:embed="rId3" cstate="print"/>
          <a:srcRect t="15575" r="30973" b="5133"/>
          <a:stretch>
            <a:fillRect/>
          </a:stretch>
        </p:blipFill>
        <p:spPr bwMode="auto">
          <a:xfrm>
            <a:off x="1600200" y="1295400"/>
            <a:ext cx="5943600" cy="4267200"/>
          </a:xfrm>
          <a:prstGeom prst="rect">
            <a:avLst/>
          </a:prstGeom>
          <a:ln>
            <a:noFill/>
          </a:ln>
          <a:effectLst>
            <a:outerShdw blurRad="292100" dist="139700" dir="2700000" algn="tl" rotWithShape="0">
              <a:srgbClr val="333333">
                <a:alpha val="65000"/>
              </a:srgbClr>
            </a:outerShdw>
          </a:effectLst>
        </p:spPr>
      </p:pic>
      <p:grpSp>
        <p:nvGrpSpPr>
          <p:cNvPr id="3" name="Group 10"/>
          <p:cNvGrpSpPr/>
          <p:nvPr/>
        </p:nvGrpSpPr>
        <p:grpSpPr>
          <a:xfrm>
            <a:off x="7696200" y="685800"/>
            <a:ext cx="1066800" cy="990600"/>
            <a:chOff x="304800" y="838200"/>
            <a:chExt cx="1066800" cy="990600"/>
          </a:xfrm>
          <a:solidFill>
            <a:schemeClr val="tx2">
              <a:lumMod val="60000"/>
              <a:lumOff val="40000"/>
            </a:schemeClr>
          </a:solidFill>
        </p:grpSpPr>
        <p:sp>
          <p:nvSpPr>
            <p:cNvPr id="12" name="Rounded Rectangle 11"/>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Enter the current phone number</a:t>
              </a:r>
            </a:p>
          </p:txBody>
        </p:sp>
        <p:sp>
          <p:nvSpPr>
            <p:cNvPr id="13" name="Oval 12"/>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400" b="1" dirty="0" smtClean="0">
                  <a:solidFill>
                    <a:schemeClr val="tx1"/>
                  </a:solidFill>
                  <a:latin typeface="Arial" charset="0"/>
                </a:rPr>
                <a:t>2</a:t>
              </a:r>
              <a:endParaRPr kumimoji="0" lang="en-US" sz="1400" b="1" i="0" u="none" strike="noStrike" cap="none" normalizeH="0" baseline="0" dirty="0" smtClean="0">
                <a:ln>
                  <a:noFill/>
                </a:ln>
                <a:solidFill>
                  <a:schemeClr val="tx1"/>
                </a:solidFill>
                <a:effectLst/>
                <a:latin typeface="Arial" charset="0"/>
              </a:endParaRPr>
            </a:p>
          </p:txBody>
        </p:sp>
      </p:grpSp>
      <p:grpSp>
        <p:nvGrpSpPr>
          <p:cNvPr id="6" name="Group 5"/>
          <p:cNvGrpSpPr/>
          <p:nvPr/>
        </p:nvGrpSpPr>
        <p:grpSpPr>
          <a:xfrm>
            <a:off x="228600" y="762000"/>
            <a:ext cx="1066800" cy="990600"/>
            <a:chOff x="304800" y="838200"/>
            <a:chExt cx="1066800" cy="990600"/>
          </a:xfrm>
          <a:solidFill>
            <a:schemeClr val="tx2">
              <a:lumMod val="60000"/>
              <a:lumOff val="40000"/>
            </a:schemeClr>
          </a:solidFill>
        </p:grpSpPr>
        <p:sp>
          <p:nvSpPr>
            <p:cNvPr id="4" name="Rounded Rectangle 3"/>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Select who the caller is.</a:t>
              </a:r>
            </a:p>
          </p:txBody>
        </p:sp>
        <p:sp>
          <p:nvSpPr>
            <p:cNvPr id="5" name="Oval 4"/>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1</a:t>
              </a:r>
            </a:p>
          </p:txBody>
        </p:sp>
      </p:grpSp>
      <p:grpSp>
        <p:nvGrpSpPr>
          <p:cNvPr id="7" name="Group 20"/>
          <p:cNvGrpSpPr/>
          <p:nvPr/>
        </p:nvGrpSpPr>
        <p:grpSpPr>
          <a:xfrm>
            <a:off x="152400" y="2438400"/>
            <a:ext cx="1066800" cy="990600"/>
            <a:chOff x="304800" y="838200"/>
            <a:chExt cx="1066800" cy="990600"/>
          </a:xfrm>
          <a:solidFill>
            <a:schemeClr val="tx2">
              <a:lumMod val="60000"/>
              <a:lumOff val="40000"/>
            </a:schemeClr>
          </a:solidFill>
        </p:grpSpPr>
        <p:sp>
          <p:nvSpPr>
            <p:cNvPr id="22" name="Rounded Rectangle 21"/>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Select category and reason</a:t>
              </a:r>
            </a:p>
          </p:txBody>
        </p:sp>
        <p:sp>
          <p:nvSpPr>
            <p:cNvPr id="23" name="Oval 22"/>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3</a:t>
              </a:r>
            </a:p>
          </p:txBody>
        </p:sp>
      </p:grpSp>
      <p:grpSp>
        <p:nvGrpSpPr>
          <p:cNvPr id="8" name="Group 31"/>
          <p:cNvGrpSpPr/>
          <p:nvPr/>
        </p:nvGrpSpPr>
        <p:grpSpPr>
          <a:xfrm>
            <a:off x="152400" y="3810000"/>
            <a:ext cx="1066800" cy="990600"/>
            <a:chOff x="304800" y="838200"/>
            <a:chExt cx="1066800" cy="990600"/>
          </a:xfrm>
          <a:solidFill>
            <a:schemeClr val="tx2">
              <a:lumMod val="60000"/>
              <a:lumOff val="40000"/>
            </a:schemeClr>
          </a:solidFill>
        </p:grpSpPr>
        <p:sp>
          <p:nvSpPr>
            <p:cNvPr id="33" name="Rounded Rectangle 32"/>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Uncheck</a:t>
              </a:r>
              <a:r>
                <a:rPr kumimoji="0" lang="en-US" sz="1000" b="1" i="0" u="none" strike="noStrike" cap="none" normalizeH="0" dirty="0" smtClean="0">
                  <a:ln>
                    <a:noFill/>
                  </a:ln>
                  <a:solidFill>
                    <a:schemeClr val="bg1"/>
                  </a:solidFill>
                  <a:effectLst/>
                  <a:latin typeface="Arial" charset="0"/>
                </a:rPr>
                <a:t> ‘Contains PHI’  if it does not apply</a:t>
              </a:r>
              <a:endParaRPr kumimoji="0" lang="en-US" sz="1000" b="1" i="0" u="none" strike="noStrike" cap="none" normalizeH="0" baseline="0" dirty="0" smtClean="0">
                <a:ln>
                  <a:noFill/>
                </a:ln>
                <a:solidFill>
                  <a:schemeClr val="bg1"/>
                </a:solidFill>
                <a:effectLst/>
                <a:latin typeface="Arial" charset="0"/>
              </a:endParaRPr>
            </a:p>
          </p:txBody>
        </p:sp>
        <p:sp>
          <p:nvSpPr>
            <p:cNvPr id="34" name="Oval 33"/>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4</a:t>
              </a:r>
            </a:p>
          </p:txBody>
        </p:sp>
      </p:grpSp>
      <p:grpSp>
        <p:nvGrpSpPr>
          <p:cNvPr id="9" name="Group 43"/>
          <p:cNvGrpSpPr/>
          <p:nvPr/>
        </p:nvGrpSpPr>
        <p:grpSpPr>
          <a:xfrm>
            <a:off x="7848600" y="2819400"/>
            <a:ext cx="1066800" cy="990600"/>
            <a:chOff x="304800" y="838200"/>
            <a:chExt cx="1066800" cy="990600"/>
          </a:xfrm>
          <a:solidFill>
            <a:schemeClr val="tx2">
              <a:lumMod val="60000"/>
              <a:lumOff val="40000"/>
            </a:schemeClr>
          </a:solidFill>
        </p:grpSpPr>
        <p:sp>
          <p:nvSpPr>
            <p:cNvPr id="45" name="Rounded Rectangle 44"/>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Arial" charset="0"/>
                </a:rPr>
                <a:t>Information</a:t>
              </a:r>
              <a:r>
                <a:rPr kumimoji="0" lang="en-US" sz="900" b="1" i="0" u="none" strike="noStrike" cap="none" normalizeH="0" dirty="0" smtClean="0">
                  <a:ln>
                    <a:noFill/>
                  </a:ln>
                  <a:solidFill>
                    <a:schemeClr val="bg1"/>
                  </a:solidFill>
                  <a:effectLst/>
                  <a:latin typeface="Arial" charset="0"/>
                </a:rPr>
                <a:t> about the inquiry</a:t>
              </a:r>
              <a:endParaRPr kumimoji="0" lang="en-US" sz="900" b="1" i="0" u="none" strike="noStrike" cap="none" normalizeH="0" baseline="0" dirty="0" smtClean="0">
                <a:ln>
                  <a:noFill/>
                </a:ln>
                <a:solidFill>
                  <a:schemeClr val="bg1"/>
                </a:solidFill>
                <a:effectLst/>
                <a:latin typeface="Arial" charset="0"/>
              </a:endParaRPr>
            </a:p>
          </p:txBody>
        </p:sp>
        <p:sp>
          <p:nvSpPr>
            <p:cNvPr id="46" name="Oval 45"/>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5</a:t>
              </a:r>
            </a:p>
          </p:txBody>
        </p:sp>
      </p:grpSp>
      <p:grpSp>
        <p:nvGrpSpPr>
          <p:cNvPr id="10" name="Group 49"/>
          <p:cNvGrpSpPr/>
          <p:nvPr/>
        </p:nvGrpSpPr>
        <p:grpSpPr>
          <a:xfrm>
            <a:off x="7848600" y="4191000"/>
            <a:ext cx="1066800" cy="990600"/>
            <a:chOff x="304800" y="838200"/>
            <a:chExt cx="1066800" cy="990600"/>
          </a:xfrm>
          <a:solidFill>
            <a:schemeClr val="tx2">
              <a:lumMod val="60000"/>
              <a:lumOff val="40000"/>
            </a:schemeClr>
          </a:solidFill>
        </p:grpSpPr>
        <p:sp>
          <p:nvSpPr>
            <p:cNvPr id="51" name="Rounded Rectangle 50"/>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Arial" charset="0"/>
                </a:rPr>
                <a:t>Resolution needed or  Resolution that was provided</a:t>
              </a:r>
            </a:p>
          </p:txBody>
        </p:sp>
        <p:sp>
          <p:nvSpPr>
            <p:cNvPr id="52" name="Oval 51"/>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200" b="1" dirty="0" smtClean="0">
                  <a:solidFill>
                    <a:schemeClr val="tx1"/>
                  </a:solidFill>
                  <a:latin typeface="Arial" charset="0"/>
                </a:rPr>
                <a:t>6</a:t>
              </a:r>
              <a:endParaRPr kumimoji="0" lang="en-US" sz="1200" b="1" i="0" u="none" strike="noStrike" cap="none" normalizeH="0" baseline="0" dirty="0" smtClean="0">
                <a:ln>
                  <a:noFill/>
                </a:ln>
                <a:solidFill>
                  <a:schemeClr val="tx1"/>
                </a:solidFill>
                <a:effectLst/>
                <a:latin typeface="Arial" charset="0"/>
              </a:endParaRPr>
            </a:p>
          </p:txBody>
        </p:sp>
      </p:grpSp>
      <p:grpSp>
        <p:nvGrpSpPr>
          <p:cNvPr id="11" name="Group 52"/>
          <p:cNvGrpSpPr/>
          <p:nvPr/>
        </p:nvGrpSpPr>
        <p:grpSpPr>
          <a:xfrm>
            <a:off x="7772400" y="5410200"/>
            <a:ext cx="1066800" cy="990600"/>
            <a:chOff x="304800" y="838200"/>
            <a:chExt cx="1066800" cy="990600"/>
          </a:xfrm>
          <a:solidFill>
            <a:schemeClr val="tx2">
              <a:lumMod val="60000"/>
              <a:lumOff val="40000"/>
            </a:schemeClr>
          </a:solidFill>
        </p:grpSpPr>
        <p:sp>
          <p:nvSpPr>
            <p:cNvPr id="54" name="Rounded Rectangle 53"/>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Update the</a:t>
              </a:r>
              <a:r>
                <a:rPr kumimoji="0" lang="en-US" sz="1000" b="1" i="0" u="none" strike="noStrike" cap="none" normalizeH="0" dirty="0" smtClean="0">
                  <a:ln>
                    <a:noFill/>
                  </a:ln>
                  <a:solidFill>
                    <a:schemeClr val="bg1"/>
                  </a:solidFill>
                  <a:effectLst/>
                  <a:latin typeface="Arial" charset="0"/>
                </a:rPr>
                <a:t> Tier if needed</a:t>
              </a:r>
              <a:endParaRPr kumimoji="0" lang="en-US" sz="1000" b="1" i="0" u="none" strike="noStrike" cap="none" normalizeH="0" baseline="0" dirty="0" smtClean="0">
                <a:ln>
                  <a:noFill/>
                </a:ln>
                <a:solidFill>
                  <a:schemeClr val="bg1"/>
                </a:solidFill>
                <a:effectLst/>
                <a:latin typeface="Arial" charset="0"/>
              </a:endParaRPr>
            </a:p>
          </p:txBody>
        </p:sp>
        <p:sp>
          <p:nvSpPr>
            <p:cNvPr id="55" name="Oval 54"/>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400" b="1" dirty="0" smtClean="0">
                  <a:solidFill>
                    <a:schemeClr val="tx1"/>
                  </a:solidFill>
                  <a:latin typeface="Arial" charset="0"/>
                </a:rPr>
                <a:t>7</a:t>
              </a:r>
              <a:endParaRPr kumimoji="0" lang="en-US" sz="1400" b="1" i="0" u="none" strike="noStrike" cap="none" normalizeH="0" baseline="0" dirty="0" smtClean="0">
                <a:ln>
                  <a:noFill/>
                </a:ln>
                <a:solidFill>
                  <a:schemeClr val="tx1"/>
                </a:solidFill>
                <a:effectLst/>
                <a:latin typeface="Arial" charset="0"/>
              </a:endParaRPr>
            </a:p>
          </p:txBody>
        </p:sp>
      </p:grpSp>
      <p:grpSp>
        <p:nvGrpSpPr>
          <p:cNvPr id="14" name="Group 38"/>
          <p:cNvGrpSpPr/>
          <p:nvPr/>
        </p:nvGrpSpPr>
        <p:grpSpPr>
          <a:xfrm>
            <a:off x="1828800" y="5410200"/>
            <a:ext cx="1066800" cy="990600"/>
            <a:chOff x="304800" y="838200"/>
            <a:chExt cx="1066800" cy="990600"/>
          </a:xfrm>
        </p:grpSpPr>
        <p:sp>
          <p:nvSpPr>
            <p:cNvPr id="40" name="Rounded Rectangle 39"/>
            <p:cNvSpPr/>
            <p:nvPr/>
          </p:nvSpPr>
          <p:spPr bwMode="auto">
            <a:xfrm>
              <a:off x="457200" y="990600"/>
              <a:ext cx="914400" cy="8382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000" b="1" dirty="0" smtClean="0">
                  <a:solidFill>
                    <a:schemeClr val="bg1"/>
                  </a:solidFill>
                  <a:latin typeface="Arial" charset="0"/>
                </a:rPr>
                <a:t>Change the severity if needed </a:t>
              </a:r>
              <a:endParaRPr kumimoji="0" lang="en-US" sz="1000" b="1" i="0" u="none" strike="noStrike" cap="none" normalizeH="0" baseline="0" dirty="0" smtClean="0">
                <a:ln>
                  <a:noFill/>
                </a:ln>
                <a:solidFill>
                  <a:schemeClr val="bg1"/>
                </a:solidFill>
                <a:effectLst/>
                <a:latin typeface="Arial" charset="0"/>
              </a:endParaRPr>
            </a:p>
          </p:txBody>
        </p:sp>
        <p:sp>
          <p:nvSpPr>
            <p:cNvPr id="41" name="Oval 40"/>
            <p:cNvSpPr/>
            <p:nvPr/>
          </p:nvSpPr>
          <p:spPr bwMode="auto">
            <a:xfrm>
              <a:off x="304800" y="838200"/>
              <a:ext cx="381000" cy="304800"/>
            </a:xfrm>
            <a:prstGeom prst="ellipse">
              <a:avLst/>
            </a:prstGeom>
            <a:solidFill>
              <a:schemeClr val="bg1"/>
            </a:solid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400" b="1" dirty="0" smtClean="0">
                  <a:solidFill>
                    <a:schemeClr val="tx1"/>
                  </a:solidFill>
                  <a:latin typeface="Arial" charset="0"/>
                </a:rPr>
                <a:t>9</a:t>
              </a:r>
              <a:endParaRPr kumimoji="0" lang="en-US" sz="1400" b="1" i="0" u="none" strike="noStrike" cap="none" normalizeH="0" baseline="0" dirty="0" smtClean="0">
                <a:ln>
                  <a:noFill/>
                </a:ln>
                <a:solidFill>
                  <a:schemeClr val="tx1"/>
                </a:solidFill>
                <a:effectLst/>
                <a:latin typeface="Arial" charset="0"/>
              </a:endParaRPr>
            </a:p>
          </p:txBody>
        </p:sp>
      </p:grpSp>
      <p:cxnSp>
        <p:nvCxnSpPr>
          <p:cNvPr id="42" name="Straight Arrow Connector 41"/>
          <p:cNvCxnSpPr>
            <a:stCxn id="40" idx="0"/>
          </p:cNvCxnSpPr>
          <p:nvPr/>
        </p:nvCxnSpPr>
        <p:spPr bwMode="auto">
          <a:xfrm flipV="1">
            <a:off x="2438400" y="4267200"/>
            <a:ext cx="0" cy="1295400"/>
          </a:xfrm>
          <a:prstGeom prst="straightConnector1">
            <a:avLst/>
          </a:prstGeom>
          <a:noFill/>
          <a:ln w="19050" cap="flat" cmpd="sng" algn="ctr">
            <a:solidFill>
              <a:srgbClr val="FF0000"/>
            </a:solidFill>
            <a:prstDash val="solid"/>
            <a:round/>
            <a:headEnd type="none" w="med" len="med"/>
            <a:tailEnd type="arrow"/>
          </a:ln>
          <a:effectLst/>
        </p:spPr>
      </p:cxnSp>
      <p:grpSp>
        <p:nvGrpSpPr>
          <p:cNvPr id="15" name="Group 63"/>
          <p:cNvGrpSpPr/>
          <p:nvPr/>
        </p:nvGrpSpPr>
        <p:grpSpPr>
          <a:xfrm>
            <a:off x="5943600" y="5410200"/>
            <a:ext cx="1143000" cy="990600"/>
            <a:chOff x="4419600" y="5334000"/>
            <a:chExt cx="1143000" cy="990600"/>
          </a:xfrm>
          <a:solidFill>
            <a:schemeClr val="tx2">
              <a:lumMod val="60000"/>
              <a:lumOff val="40000"/>
            </a:schemeClr>
          </a:solidFill>
        </p:grpSpPr>
        <p:sp>
          <p:nvSpPr>
            <p:cNvPr id="60" name="Rounded Rectangle 59"/>
            <p:cNvSpPr/>
            <p:nvPr/>
          </p:nvSpPr>
          <p:spPr bwMode="auto">
            <a:xfrm>
              <a:off x="4648200" y="54864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Arial" charset="0"/>
                </a:rPr>
                <a:t>If resolution is needed send</a:t>
              </a:r>
              <a:r>
                <a:rPr kumimoji="0" lang="en-US" sz="800" b="1" i="0" u="none" strike="noStrike" cap="none" normalizeH="0" dirty="0" smtClean="0">
                  <a:ln>
                    <a:noFill/>
                  </a:ln>
                  <a:solidFill>
                    <a:schemeClr val="bg1"/>
                  </a:solidFill>
                  <a:effectLst/>
                  <a:latin typeface="Arial" charset="0"/>
                </a:rPr>
                <a:t> to the appropriate location</a:t>
              </a:r>
              <a:endParaRPr kumimoji="0" lang="en-US" sz="800" b="1" i="0" u="none" strike="noStrike" cap="none" normalizeH="0" baseline="0" dirty="0" smtClean="0">
                <a:ln>
                  <a:noFill/>
                </a:ln>
                <a:solidFill>
                  <a:schemeClr val="bg1"/>
                </a:solidFill>
                <a:effectLst/>
                <a:latin typeface="Arial" charset="0"/>
              </a:endParaRPr>
            </a:p>
          </p:txBody>
        </p:sp>
        <p:sp>
          <p:nvSpPr>
            <p:cNvPr id="61" name="Oval 60"/>
            <p:cNvSpPr/>
            <p:nvPr/>
          </p:nvSpPr>
          <p:spPr bwMode="auto">
            <a:xfrm>
              <a:off x="4419600" y="53340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400" b="1" dirty="0" smtClean="0">
                  <a:solidFill>
                    <a:schemeClr val="tx1"/>
                  </a:solidFill>
                  <a:latin typeface="Arial" charset="0"/>
                </a:rPr>
                <a:t>8</a:t>
              </a:r>
              <a:endParaRPr kumimoji="0" lang="en-US" sz="1400" b="1" i="0" u="none" strike="noStrike" cap="none" normalizeH="0" baseline="0" dirty="0" smtClean="0">
                <a:ln>
                  <a:noFill/>
                </a:ln>
                <a:solidFill>
                  <a:schemeClr val="tx1"/>
                </a:solidFill>
                <a:effectLst/>
                <a:latin typeface="Arial" charset="0"/>
              </a:endParaRPr>
            </a:p>
          </p:txBody>
        </p:sp>
      </p:grpSp>
      <p:grpSp>
        <p:nvGrpSpPr>
          <p:cNvPr id="16" name="Group 68"/>
          <p:cNvGrpSpPr/>
          <p:nvPr/>
        </p:nvGrpSpPr>
        <p:grpSpPr>
          <a:xfrm>
            <a:off x="4038600" y="5410200"/>
            <a:ext cx="1066800" cy="990600"/>
            <a:chOff x="304800" y="838200"/>
            <a:chExt cx="1066800" cy="990600"/>
          </a:xfrm>
          <a:solidFill>
            <a:schemeClr val="tx2">
              <a:lumMod val="60000"/>
              <a:lumOff val="40000"/>
            </a:schemeClr>
          </a:solidFill>
        </p:grpSpPr>
        <p:sp>
          <p:nvSpPr>
            <p:cNvPr id="70" name="Rounded Rectangle 69"/>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Update the</a:t>
              </a:r>
              <a:r>
                <a:rPr kumimoji="0" lang="en-US" sz="1000" b="1" i="0" u="none" strike="noStrike" cap="none" normalizeH="0" dirty="0" smtClean="0">
                  <a:ln>
                    <a:noFill/>
                  </a:ln>
                  <a:solidFill>
                    <a:schemeClr val="bg1"/>
                  </a:solidFill>
                  <a:effectLst/>
                  <a:latin typeface="Arial" charset="0"/>
                </a:rPr>
                <a:t> Tier if needed</a:t>
              </a:r>
              <a:endParaRPr kumimoji="0" lang="en-US" sz="1000" b="1" i="0" u="none" strike="noStrike" cap="none" normalizeH="0" baseline="0" dirty="0" smtClean="0">
                <a:ln>
                  <a:noFill/>
                </a:ln>
                <a:solidFill>
                  <a:schemeClr val="bg1"/>
                </a:solidFill>
                <a:effectLst/>
                <a:latin typeface="Arial" charset="0"/>
              </a:endParaRPr>
            </a:p>
          </p:txBody>
        </p:sp>
        <p:sp>
          <p:nvSpPr>
            <p:cNvPr id="71" name="Oval 70"/>
            <p:cNvSpPr/>
            <p:nvPr/>
          </p:nvSpPr>
          <p:spPr bwMode="auto">
            <a:xfrm>
              <a:off x="304800" y="838200"/>
              <a:ext cx="4572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900" b="1" dirty="0" smtClean="0">
                  <a:solidFill>
                    <a:schemeClr val="tx1"/>
                  </a:solidFill>
                  <a:latin typeface="Arial" charset="0"/>
                </a:rPr>
                <a:t>10</a:t>
              </a:r>
              <a:endParaRPr kumimoji="0" lang="en-US" sz="900" b="1" i="0" u="none" strike="noStrike" cap="none" normalizeH="0" baseline="0" dirty="0" smtClean="0">
                <a:ln>
                  <a:noFill/>
                </a:ln>
                <a:solidFill>
                  <a:schemeClr val="tx1"/>
                </a:solidFill>
                <a:effectLst/>
                <a:latin typeface="Arial" charset="0"/>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Creating a new TIMS</a:t>
            </a:r>
            <a:endParaRPr lang="en-US" dirty="0"/>
          </a:p>
        </p:txBody>
      </p:sp>
      <p:pic>
        <p:nvPicPr>
          <p:cNvPr id="18437" name="Picture 5"/>
          <p:cNvPicPr>
            <a:picLocks noChangeAspect="1" noChangeArrowheads="1"/>
          </p:cNvPicPr>
          <p:nvPr/>
        </p:nvPicPr>
        <p:blipFill>
          <a:blip r:embed="rId3" cstate="print"/>
          <a:srcRect t="15575" r="30973" b="5133"/>
          <a:stretch>
            <a:fillRect/>
          </a:stretch>
        </p:blipFill>
        <p:spPr bwMode="auto">
          <a:xfrm>
            <a:off x="1600200" y="1295400"/>
            <a:ext cx="5943600" cy="4267200"/>
          </a:xfrm>
          <a:prstGeom prst="rect">
            <a:avLst/>
          </a:prstGeom>
          <a:ln>
            <a:noFill/>
          </a:ln>
          <a:effectLst>
            <a:outerShdw blurRad="292100" dist="139700" dir="2700000" algn="tl" rotWithShape="0">
              <a:srgbClr val="333333">
                <a:alpha val="65000"/>
              </a:srgbClr>
            </a:outerShdw>
          </a:effectLst>
        </p:spPr>
      </p:pic>
      <p:grpSp>
        <p:nvGrpSpPr>
          <p:cNvPr id="3" name="Group 10"/>
          <p:cNvGrpSpPr/>
          <p:nvPr/>
        </p:nvGrpSpPr>
        <p:grpSpPr>
          <a:xfrm>
            <a:off x="7696200" y="685800"/>
            <a:ext cx="1066800" cy="990600"/>
            <a:chOff x="304800" y="838200"/>
            <a:chExt cx="1066800" cy="990600"/>
          </a:xfrm>
          <a:solidFill>
            <a:schemeClr val="tx2">
              <a:lumMod val="60000"/>
              <a:lumOff val="40000"/>
            </a:schemeClr>
          </a:solidFill>
        </p:grpSpPr>
        <p:sp>
          <p:nvSpPr>
            <p:cNvPr id="12" name="Rounded Rectangle 11"/>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Enter the current phone number</a:t>
              </a:r>
            </a:p>
          </p:txBody>
        </p:sp>
        <p:sp>
          <p:nvSpPr>
            <p:cNvPr id="13" name="Oval 12"/>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400" b="1" dirty="0" smtClean="0">
                  <a:solidFill>
                    <a:schemeClr val="tx1"/>
                  </a:solidFill>
                  <a:latin typeface="Arial" charset="0"/>
                </a:rPr>
                <a:t>2</a:t>
              </a:r>
              <a:endParaRPr kumimoji="0" lang="en-US" sz="1400" b="1" i="0" u="none" strike="noStrike" cap="none" normalizeH="0" baseline="0" dirty="0" smtClean="0">
                <a:ln>
                  <a:noFill/>
                </a:ln>
                <a:solidFill>
                  <a:schemeClr val="tx1"/>
                </a:solidFill>
                <a:effectLst/>
                <a:latin typeface="Arial" charset="0"/>
              </a:endParaRPr>
            </a:p>
          </p:txBody>
        </p:sp>
      </p:grpSp>
      <p:grpSp>
        <p:nvGrpSpPr>
          <p:cNvPr id="6" name="Group 5"/>
          <p:cNvGrpSpPr/>
          <p:nvPr/>
        </p:nvGrpSpPr>
        <p:grpSpPr>
          <a:xfrm>
            <a:off x="228600" y="762000"/>
            <a:ext cx="1066800" cy="990600"/>
            <a:chOff x="304800" y="838200"/>
            <a:chExt cx="1066800" cy="990600"/>
          </a:xfrm>
          <a:solidFill>
            <a:schemeClr val="tx2">
              <a:lumMod val="60000"/>
              <a:lumOff val="40000"/>
            </a:schemeClr>
          </a:solidFill>
        </p:grpSpPr>
        <p:sp>
          <p:nvSpPr>
            <p:cNvPr id="4" name="Rounded Rectangle 3"/>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Select who the caller is.</a:t>
              </a:r>
            </a:p>
          </p:txBody>
        </p:sp>
        <p:sp>
          <p:nvSpPr>
            <p:cNvPr id="5" name="Oval 4"/>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1</a:t>
              </a:r>
            </a:p>
          </p:txBody>
        </p:sp>
      </p:grpSp>
      <p:grpSp>
        <p:nvGrpSpPr>
          <p:cNvPr id="7" name="Group 20"/>
          <p:cNvGrpSpPr/>
          <p:nvPr/>
        </p:nvGrpSpPr>
        <p:grpSpPr>
          <a:xfrm>
            <a:off x="152400" y="2438400"/>
            <a:ext cx="1066800" cy="990600"/>
            <a:chOff x="304800" y="838200"/>
            <a:chExt cx="1066800" cy="990600"/>
          </a:xfrm>
          <a:solidFill>
            <a:schemeClr val="tx2">
              <a:lumMod val="60000"/>
              <a:lumOff val="40000"/>
            </a:schemeClr>
          </a:solidFill>
        </p:grpSpPr>
        <p:sp>
          <p:nvSpPr>
            <p:cNvPr id="22" name="Rounded Rectangle 21"/>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Select category and reason</a:t>
              </a:r>
            </a:p>
          </p:txBody>
        </p:sp>
        <p:sp>
          <p:nvSpPr>
            <p:cNvPr id="23" name="Oval 22"/>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3</a:t>
              </a:r>
            </a:p>
          </p:txBody>
        </p:sp>
      </p:grpSp>
      <p:grpSp>
        <p:nvGrpSpPr>
          <p:cNvPr id="8" name="Group 31"/>
          <p:cNvGrpSpPr/>
          <p:nvPr/>
        </p:nvGrpSpPr>
        <p:grpSpPr>
          <a:xfrm>
            <a:off x="152400" y="3810000"/>
            <a:ext cx="1066800" cy="990600"/>
            <a:chOff x="304800" y="838200"/>
            <a:chExt cx="1066800" cy="990600"/>
          </a:xfrm>
          <a:solidFill>
            <a:schemeClr val="tx2">
              <a:lumMod val="60000"/>
              <a:lumOff val="40000"/>
            </a:schemeClr>
          </a:solidFill>
        </p:grpSpPr>
        <p:sp>
          <p:nvSpPr>
            <p:cNvPr id="33" name="Rounded Rectangle 32"/>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Uncheck</a:t>
              </a:r>
              <a:r>
                <a:rPr kumimoji="0" lang="en-US" sz="1000" b="1" i="0" u="none" strike="noStrike" cap="none" normalizeH="0" dirty="0" smtClean="0">
                  <a:ln>
                    <a:noFill/>
                  </a:ln>
                  <a:solidFill>
                    <a:schemeClr val="bg1"/>
                  </a:solidFill>
                  <a:effectLst/>
                  <a:latin typeface="Arial" charset="0"/>
                </a:rPr>
                <a:t> ‘Contains PHI’  if it does not apply</a:t>
              </a:r>
              <a:endParaRPr kumimoji="0" lang="en-US" sz="1000" b="1" i="0" u="none" strike="noStrike" cap="none" normalizeH="0" baseline="0" dirty="0" smtClean="0">
                <a:ln>
                  <a:noFill/>
                </a:ln>
                <a:solidFill>
                  <a:schemeClr val="bg1"/>
                </a:solidFill>
                <a:effectLst/>
                <a:latin typeface="Arial" charset="0"/>
              </a:endParaRPr>
            </a:p>
          </p:txBody>
        </p:sp>
        <p:sp>
          <p:nvSpPr>
            <p:cNvPr id="34" name="Oval 33"/>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4</a:t>
              </a:r>
            </a:p>
          </p:txBody>
        </p:sp>
      </p:grpSp>
      <p:grpSp>
        <p:nvGrpSpPr>
          <p:cNvPr id="9" name="Group 43"/>
          <p:cNvGrpSpPr/>
          <p:nvPr/>
        </p:nvGrpSpPr>
        <p:grpSpPr>
          <a:xfrm>
            <a:off x="7848600" y="2819400"/>
            <a:ext cx="1066800" cy="990600"/>
            <a:chOff x="304800" y="838200"/>
            <a:chExt cx="1066800" cy="990600"/>
          </a:xfrm>
          <a:solidFill>
            <a:schemeClr val="tx2">
              <a:lumMod val="60000"/>
              <a:lumOff val="40000"/>
            </a:schemeClr>
          </a:solidFill>
        </p:grpSpPr>
        <p:sp>
          <p:nvSpPr>
            <p:cNvPr id="45" name="Rounded Rectangle 44"/>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Arial" charset="0"/>
                </a:rPr>
                <a:t>Information</a:t>
              </a:r>
              <a:r>
                <a:rPr kumimoji="0" lang="en-US" sz="900" b="1" i="0" u="none" strike="noStrike" cap="none" normalizeH="0" dirty="0" smtClean="0">
                  <a:ln>
                    <a:noFill/>
                  </a:ln>
                  <a:solidFill>
                    <a:schemeClr val="bg1"/>
                  </a:solidFill>
                  <a:effectLst/>
                  <a:latin typeface="Arial" charset="0"/>
                </a:rPr>
                <a:t> about the inquiry</a:t>
              </a:r>
              <a:endParaRPr kumimoji="0" lang="en-US" sz="900" b="1" i="0" u="none" strike="noStrike" cap="none" normalizeH="0" baseline="0" dirty="0" smtClean="0">
                <a:ln>
                  <a:noFill/>
                </a:ln>
                <a:solidFill>
                  <a:schemeClr val="bg1"/>
                </a:solidFill>
                <a:effectLst/>
                <a:latin typeface="Arial" charset="0"/>
              </a:endParaRPr>
            </a:p>
          </p:txBody>
        </p:sp>
        <p:sp>
          <p:nvSpPr>
            <p:cNvPr id="46" name="Oval 45"/>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5</a:t>
              </a:r>
            </a:p>
          </p:txBody>
        </p:sp>
      </p:grpSp>
      <p:grpSp>
        <p:nvGrpSpPr>
          <p:cNvPr id="10" name="Group 49"/>
          <p:cNvGrpSpPr/>
          <p:nvPr/>
        </p:nvGrpSpPr>
        <p:grpSpPr>
          <a:xfrm>
            <a:off x="7848600" y="4191000"/>
            <a:ext cx="1066800" cy="990600"/>
            <a:chOff x="304800" y="838200"/>
            <a:chExt cx="1066800" cy="990600"/>
          </a:xfrm>
          <a:solidFill>
            <a:schemeClr val="tx2">
              <a:lumMod val="60000"/>
              <a:lumOff val="40000"/>
            </a:schemeClr>
          </a:solidFill>
        </p:grpSpPr>
        <p:sp>
          <p:nvSpPr>
            <p:cNvPr id="51" name="Rounded Rectangle 50"/>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Arial" charset="0"/>
                </a:rPr>
                <a:t>Resolution needed or  Resolution that was provided</a:t>
              </a:r>
            </a:p>
          </p:txBody>
        </p:sp>
        <p:sp>
          <p:nvSpPr>
            <p:cNvPr id="52" name="Oval 51"/>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200" b="1" dirty="0" smtClean="0">
                  <a:solidFill>
                    <a:schemeClr val="tx1"/>
                  </a:solidFill>
                  <a:latin typeface="Arial" charset="0"/>
                </a:rPr>
                <a:t>6</a:t>
              </a:r>
              <a:endParaRPr kumimoji="0" lang="en-US" sz="1200" b="1" i="0" u="none" strike="noStrike" cap="none" normalizeH="0" baseline="0" dirty="0" smtClean="0">
                <a:ln>
                  <a:noFill/>
                </a:ln>
                <a:solidFill>
                  <a:schemeClr val="tx1"/>
                </a:solidFill>
                <a:effectLst/>
                <a:latin typeface="Arial" charset="0"/>
              </a:endParaRPr>
            </a:p>
          </p:txBody>
        </p:sp>
      </p:grpSp>
      <p:grpSp>
        <p:nvGrpSpPr>
          <p:cNvPr id="11" name="Group 52"/>
          <p:cNvGrpSpPr/>
          <p:nvPr/>
        </p:nvGrpSpPr>
        <p:grpSpPr>
          <a:xfrm>
            <a:off x="7772400" y="5410200"/>
            <a:ext cx="1066800" cy="990600"/>
            <a:chOff x="304800" y="838200"/>
            <a:chExt cx="1066800" cy="990600"/>
          </a:xfrm>
          <a:solidFill>
            <a:schemeClr val="tx2">
              <a:lumMod val="60000"/>
              <a:lumOff val="40000"/>
            </a:schemeClr>
          </a:solidFill>
        </p:grpSpPr>
        <p:sp>
          <p:nvSpPr>
            <p:cNvPr id="54" name="Rounded Rectangle 53"/>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Update the</a:t>
              </a:r>
              <a:r>
                <a:rPr kumimoji="0" lang="en-US" sz="1000" b="1" i="0" u="none" strike="noStrike" cap="none" normalizeH="0" dirty="0" smtClean="0">
                  <a:ln>
                    <a:noFill/>
                  </a:ln>
                  <a:solidFill>
                    <a:schemeClr val="bg1"/>
                  </a:solidFill>
                  <a:effectLst/>
                  <a:latin typeface="Arial" charset="0"/>
                </a:rPr>
                <a:t> Tier if needed</a:t>
              </a:r>
              <a:endParaRPr kumimoji="0" lang="en-US" sz="1000" b="1" i="0" u="none" strike="noStrike" cap="none" normalizeH="0" baseline="0" dirty="0" smtClean="0">
                <a:ln>
                  <a:noFill/>
                </a:ln>
                <a:solidFill>
                  <a:schemeClr val="bg1"/>
                </a:solidFill>
                <a:effectLst/>
                <a:latin typeface="Arial" charset="0"/>
              </a:endParaRPr>
            </a:p>
          </p:txBody>
        </p:sp>
        <p:sp>
          <p:nvSpPr>
            <p:cNvPr id="55" name="Oval 54"/>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400" b="1" dirty="0" smtClean="0">
                  <a:solidFill>
                    <a:schemeClr val="tx1"/>
                  </a:solidFill>
                  <a:latin typeface="Arial" charset="0"/>
                </a:rPr>
                <a:t>7</a:t>
              </a:r>
              <a:endParaRPr kumimoji="0" lang="en-US" sz="1400" b="1" i="0" u="none" strike="noStrike" cap="none" normalizeH="0" baseline="0" dirty="0" smtClean="0">
                <a:ln>
                  <a:noFill/>
                </a:ln>
                <a:solidFill>
                  <a:schemeClr val="tx1"/>
                </a:solidFill>
                <a:effectLst/>
                <a:latin typeface="Arial" charset="0"/>
              </a:endParaRPr>
            </a:p>
          </p:txBody>
        </p:sp>
      </p:grpSp>
      <p:grpSp>
        <p:nvGrpSpPr>
          <p:cNvPr id="14" name="Group 38"/>
          <p:cNvGrpSpPr/>
          <p:nvPr/>
        </p:nvGrpSpPr>
        <p:grpSpPr>
          <a:xfrm>
            <a:off x="1828800" y="5410200"/>
            <a:ext cx="1066800" cy="990600"/>
            <a:chOff x="304800" y="838200"/>
            <a:chExt cx="1066800" cy="990600"/>
          </a:xfrm>
          <a:solidFill>
            <a:schemeClr val="tx2">
              <a:lumMod val="60000"/>
              <a:lumOff val="40000"/>
            </a:schemeClr>
          </a:solidFill>
        </p:grpSpPr>
        <p:sp>
          <p:nvSpPr>
            <p:cNvPr id="40" name="Rounded Rectangle 39"/>
            <p:cNvSpPr/>
            <p:nvPr/>
          </p:nvSpPr>
          <p:spPr bwMode="auto">
            <a:xfrm>
              <a:off x="457200" y="9906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000" b="1" dirty="0" smtClean="0">
                  <a:solidFill>
                    <a:schemeClr val="bg1"/>
                  </a:solidFill>
                  <a:latin typeface="Arial" charset="0"/>
                </a:rPr>
                <a:t>Change the severity if needed </a:t>
              </a:r>
              <a:endParaRPr kumimoji="0" lang="en-US" sz="1000" b="1" i="0" u="none" strike="noStrike" cap="none" normalizeH="0" baseline="0" dirty="0" smtClean="0">
                <a:ln>
                  <a:noFill/>
                </a:ln>
                <a:solidFill>
                  <a:schemeClr val="bg1"/>
                </a:solidFill>
                <a:effectLst/>
                <a:latin typeface="Arial" charset="0"/>
              </a:endParaRPr>
            </a:p>
          </p:txBody>
        </p:sp>
        <p:sp>
          <p:nvSpPr>
            <p:cNvPr id="41" name="Oval 40"/>
            <p:cNvSpPr/>
            <p:nvPr/>
          </p:nvSpPr>
          <p:spPr bwMode="auto">
            <a:xfrm>
              <a:off x="304800" y="8382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400" b="1" dirty="0" smtClean="0">
                  <a:solidFill>
                    <a:schemeClr val="tx1"/>
                  </a:solidFill>
                  <a:latin typeface="Arial" charset="0"/>
                </a:rPr>
                <a:t>9</a:t>
              </a:r>
              <a:endParaRPr kumimoji="0" lang="en-US" sz="1400" b="1" i="0" u="none" strike="noStrike" cap="none" normalizeH="0" baseline="0" dirty="0" smtClean="0">
                <a:ln>
                  <a:noFill/>
                </a:ln>
                <a:solidFill>
                  <a:schemeClr val="tx1"/>
                </a:solidFill>
                <a:effectLst/>
                <a:latin typeface="Arial" charset="0"/>
              </a:endParaRPr>
            </a:p>
          </p:txBody>
        </p:sp>
      </p:grpSp>
      <p:grpSp>
        <p:nvGrpSpPr>
          <p:cNvPr id="15" name="Group 63"/>
          <p:cNvGrpSpPr/>
          <p:nvPr/>
        </p:nvGrpSpPr>
        <p:grpSpPr>
          <a:xfrm>
            <a:off x="5943600" y="5410200"/>
            <a:ext cx="1143000" cy="990600"/>
            <a:chOff x="4419600" y="5334000"/>
            <a:chExt cx="1143000" cy="990600"/>
          </a:xfrm>
          <a:solidFill>
            <a:schemeClr val="tx2">
              <a:lumMod val="60000"/>
              <a:lumOff val="40000"/>
            </a:schemeClr>
          </a:solidFill>
        </p:grpSpPr>
        <p:sp>
          <p:nvSpPr>
            <p:cNvPr id="60" name="Rounded Rectangle 59"/>
            <p:cNvSpPr/>
            <p:nvPr/>
          </p:nvSpPr>
          <p:spPr bwMode="auto">
            <a:xfrm>
              <a:off x="4648200" y="5486400"/>
              <a:ext cx="914400" cy="8382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Arial" charset="0"/>
                </a:rPr>
                <a:t>If resolution is needed send</a:t>
              </a:r>
              <a:r>
                <a:rPr kumimoji="0" lang="en-US" sz="800" b="1" i="0" u="none" strike="noStrike" cap="none" normalizeH="0" dirty="0" smtClean="0">
                  <a:ln>
                    <a:noFill/>
                  </a:ln>
                  <a:solidFill>
                    <a:schemeClr val="bg1"/>
                  </a:solidFill>
                  <a:effectLst/>
                  <a:latin typeface="Arial" charset="0"/>
                </a:rPr>
                <a:t> to the appropriate location</a:t>
              </a:r>
              <a:endParaRPr kumimoji="0" lang="en-US" sz="800" b="1" i="0" u="none" strike="noStrike" cap="none" normalizeH="0" baseline="0" dirty="0" smtClean="0">
                <a:ln>
                  <a:noFill/>
                </a:ln>
                <a:solidFill>
                  <a:schemeClr val="bg1"/>
                </a:solidFill>
                <a:effectLst/>
                <a:latin typeface="Arial" charset="0"/>
              </a:endParaRPr>
            </a:p>
          </p:txBody>
        </p:sp>
        <p:sp>
          <p:nvSpPr>
            <p:cNvPr id="61" name="Oval 60"/>
            <p:cNvSpPr/>
            <p:nvPr/>
          </p:nvSpPr>
          <p:spPr bwMode="auto">
            <a:xfrm>
              <a:off x="4419600" y="5334000"/>
              <a:ext cx="381000" cy="304800"/>
            </a:xfrm>
            <a:prstGeom prst="ellipse">
              <a:avLst/>
            </a:prstGeom>
            <a:grp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400" b="1" dirty="0" smtClean="0">
                  <a:solidFill>
                    <a:schemeClr val="tx1"/>
                  </a:solidFill>
                  <a:latin typeface="Arial" charset="0"/>
                </a:rPr>
                <a:t>8</a:t>
              </a:r>
              <a:endParaRPr kumimoji="0" lang="en-US" sz="1400" b="1" i="0" u="none" strike="noStrike" cap="none" normalizeH="0" baseline="0" dirty="0" smtClean="0">
                <a:ln>
                  <a:noFill/>
                </a:ln>
                <a:solidFill>
                  <a:schemeClr val="tx1"/>
                </a:solidFill>
                <a:effectLst/>
                <a:latin typeface="Arial" charset="0"/>
              </a:endParaRPr>
            </a:p>
          </p:txBody>
        </p:sp>
      </p:grpSp>
      <p:grpSp>
        <p:nvGrpSpPr>
          <p:cNvPr id="16" name="Group 68"/>
          <p:cNvGrpSpPr/>
          <p:nvPr/>
        </p:nvGrpSpPr>
        <p:grpSpPr>
          <a:xfrm>
            <a:off x="4038600" y="5410200"/>
            <a:ext cx="1066800" cy="990600"/>
            <a:chOff x="304800" y="838200"/>
            <a:chExt cx="1066800" cy="990600"/>
          </a:xfrm>
        </p:grpSpPr>
        <p:sp>
          <p:nvSpPr>
            <p:cNvPr id="70" name="Rounded Rectangle 69"/>
            <p:cNvSpPr/>
            <p:nvPr/>
          </p:nvSpPr>
          <p:spPr bwMode="auto">
            <a:xfrm>
              <a:off x="457200" y="990600"/>
              <a:ext cx="914400" cy="8382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Update the</a:t>
              </a:r>
              <a:r>
                <a:rPr kumimoji="0" lang="en-US" sz="1000" b="1" i="0" u="none" strike="noStrike" cap="none" normalizeH="0" dirty="0" smtClean="0">
                  <a:ln>
                    <a:noFill/>
                  </a:ln>
                  <a:solidFill>
                    <a:schemeClr val="bg1"/>
                  </a:solidFill>
                  <a:effectLst/>
                  <a:latin typeface="Arial" charset="0"/>
                </a:rPr>
                <a:t> Tier if needed</a:t>
              </a:r>
              <a:endParaRPr kumimoji="0" lang="en-US" sz="1000" b="1" i="0" u="none" strike="noStrike" cap="none" normalizeH="0" baseline="0" dirty="0" smtClean="0">
                <a:ln>
                  <a:noFill/>
                </a:ln>
                <a:solidFill>
                  <a:schemeClr val="bg1"/>
                </a:solidFill>
                <a:effectLst/>
                <a:latin typeface="Arial" charset="0"/>
              </a:endParaRPr>
            </a:p>
          </p:txBody>
        </p:sp>
        <p:sp>
          <p:nvSpPr>
            <p:cNvPr id="71" name="Oval 70"/>
            <p:cNvSpPr/>
            <p:nvPr/>
          </p:nvSpPr>
          <p:spPr bwMode="auto">
            <a:xfrm>
              <a:off x="304800" y="838200"/>
              <a:ext cx="457200" cy="304800"/>
            </a:xfrm>
            <a:prstGeom prst="ellipse">
              <a:avLst/>
            </a:prstGeom>
            <a:solidFill>
              <a:schemeClr val="bg1"/>
            </a:solidFill>
            <a:ln>
              <a:solidFill>
                <a:schemeClr val="bg2"/>
              </a:soli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900" b="1" dirty="0" smtClean="0">
                  <a:solidFill>
                    <a:schemeClr val="tx1"/>
                  </a:solidFill>
                  <a:latin typeface="Arial" charset="0"/>
                </a:rPr>
                <a:t>10</a:t>
              </a:r>
              <a:endParaRPr kumimoji="0" lang="en-US" sz="900" b="1" i="0" u="none" strike="noStrike" cap="none" normalizeH="0" baseline="0" dirty="0" smtClean="0">
                <a:ln>
                  <a:noFill/>
                </a:ln>
                <a:solidFill>
                  <a:schemeClr val="tx1"/>
                </a:solidFill>
                <a:effectLst/>
                <a:latin typeface="Arial" charset="0"/>
              </a:endParaRPr>
            </a:p>
          </p:txBody>
        </p:sp>
      </p:grpSp>
      <p:cxnSp>
        <p:nvCxnSpPr>
          <p:cNvPr id="72" name="Straight Arrow Connector 71"/>
          <p:cNvCxnSpPr>
            <a:stCxn id="70" idx="0"/>
          </p:cNvCxnSpPr>
          <p:nvPr/>
        </p:nvCxnSpPr>
        <p:spPr bwMode="auto">
          <a:xfrm flipV="1">
            <a:off x="4648200" y="5334000"/>
            <a:ext cx="0" cy="228600"/>
          </a:xfrm>
          <a:prstGeom prst="straightConnector1">
            <a:avLst/>
          </a:prstGeom>
          <a:noFill/>
          <a:ln w="19050"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a TIMS report</a:t>
            </a:r>
            <a:endParaRPr lang="en-US" dirty="0"/>
          </a:p>
        </p:txBody>
      </p:sp>
      <p:sp>
        <p:nvSpPr>
          <p:cNvPr id="3" name="Content Placeholder 2"/>
          <p:cNvSpPr>
            <a:spLocks noGrp="1"/>
          </p:cNvSpPr>
          <p:nvPr>
            <p:ph idx="1"/>
          </p:nvPr>
        </p:nvSpPr>
        <p:spPr>
          <a:xfrm>
            <a:off x="457200" y="838200"/>
            <a:ext cx="8077200" cy="3428999"/>
          </a:xfrm>
        </p:spPr>
        <p:txBody>
          <a:bodyPr/>
          <a:lstStyle/>
          <a:p>
            <a:pPr lvl="0">
              <a:spcBef>
                <a:spcPts val="600"/>
              </a:spcBef>
              <a:spcAft>
                <a:spcPts val="600"/>
              </a:spcAft>
              <a:buFont typeface="Arial" charset="0"/>
              <a:buChar char="•"/>
            </a:pPr>
            <a:r>
              <a:rPr lang="en-US" sz="1600" dirty="0" smtClean="0">
                <a:latin typeface="Arial" charset="0"/>
                <a:cs typeface="Arial" charset="0"/>
              </a:rPr>
              <a:t>To run a report, pull the client name from the left box over to the right box by highlighting it and clicking on the single right-hand arrow. </a:t>
            </a:r>
          </a:p>
          <a:p>
            <a:pPr>
              <a:spcBef>
                <a:spcPts val="600"/>
              </a:spcBef>
              <a:spcAft>
                <a:spcPts val="600"/>
              </a:spcAft>
              <a:buFont typeface="Arial" charset="0"/>
              <a:buChar char="•"/>
            </a:pPr>
            <a:r>
              <a:rPr lang="en-US" sz="1600" dirty="0" smtClean="0">
                <a:latin typeface="Arial" charset="0"/>
                <a:cs typeface="Arial" charset="0"/>
              </a:rPr>
              <a:t>Select the user you wish to run a report for. </a:t>
            </a:r>
          </a:p>
          <a:p>
            <a:pPr lvl="1">
              <a:spcBef>
                <a:spcPts val="600"/>
              </a:spcBef>
              <a:spcAft>
                <a:spcPts val="600"/>
              </a:spcAft>
              <a:buFont typeface="Arial" charset="0"/>
              <a:buChar char="•"/>
            </a:pPr>
            <a:r>
              <a:rPr lang="en-US" sz="1600" dirty="0" smtClean="0">
                <a:latin typeface="Arial" charset="0"/>
                <a:cs typeface="Arial" charset="0"/>
              </a:rPr>
              <a:t>Leaving the user field blank will run a report for all users. </a:t>
            </a:r>
          </a:p>
          <a:p>
            <a:pPr>
              <a:spcBef>
                <a:spcPts val="600"/>
              </a:spcBef>
              <a:spcAft>
                <a:spcPts val="600"/>
              </a:spcAft>
              <a:buFont typeface="Arial" charset="0"/>
              <a:buChar char="•"/>
            </a:pPr>
            <a:r>
              <a:rPr lang="en-US" sz="1600" dirty="0" smtClean="0">
                <a:latin typeface="Arial" charset="0"/>
                <a:cs typeface="Arial" charset="0"/>
              </a:rPr>
              <a:t>The report criteria can be adjusted by a number of different fields depending on what it is you’re looking for. </a:t>
            </a:r>
          </a:p>
          <a:p>
            <a:pPr>
              <a:spcBef>
                <a:spcPts val="600"/>
              </a:spcBef>
              <a:spcAft>
                <a:spcPts val="600"/>
              </a:spcAft>
              <a:buFont typeface="Arial" charset="0"/>
              <a:buChar char="•"/>
            </a:pPr>
            <a:r>
              <a:rPr lang="en-US" sz="1600" dirty="0" smtClean="0">
                <a:latin typeface="Arial" charset="0"/>
                <a:cs typeface="Arial" charset="0"/>
              </a:rPr>
              <a:t>The company name on the left hand side of the report is the link to that individual TIMS interaction</a:t>
            </a:r>
          </a:p>
          <a:p>
            <a:pPr>
              <a:spcBef>
                <a:spcPts val="600"/>
              </a:spcBef>
              <a:spcAft>
                <a:spcPts val="600"/>
              </a:spcAft>
              <a:buNone/>
            </a:pPr>
            <a:endParaRPr lang="en-US" sz="1600" dirty="0" smtClean="0">
              <a:latin typeface="Arial" charset="0"/>
              <a:cs typeface="Arial" charset="0"/>
            </a:endParaRPr>
          </a:p>
          <a:p>
            <a:pPr>
              <a:spcBef>
                <a:spcPts val="600"/>
              </a:spcBef>
              <a:spcAft>
                <a:spcPts val="600"/>
              </a:spcAft>
              <a:buFont typeface="Arial" charset="0"/>
              <a:buNone/>
            </a:pPr>
            <a:r>
              <a:rPr lang="en-US" sz="1600" dirty="0" smtClean="0">
                <a:latin typeface="Arial" charset="0"/>
                <a:cs typeface="Arial" charset="0"/>
              </a:rPr>
              <a:t>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Running a TIMS report	</a:t>
            </a:r>
            <a:endParaRPr lang="en-US" dirty="0"/>
          </a:p>
        </p:txBody>
      </p:sp>
      <p:sp>
        <p:nvSpPr>
          <p:cNvPr id="23554" name="Content Placeholder 2"/>
          <p:cNvSpPr>
            <a:spLocks noGrp="1"/>
          </p:cNvSpPr>
          <p:nvPr>
            <p:ph idx="1"/>
          </p:nvPr>
        </p:nvSpPr>
        <p:spPr/>
        <p:txBody>
          <a:bodyPr/>
          <a:lstStyle/>
          <a:p>
            <a:pPr>
              <a:buFont typeface="Arial" charset="0"/>
              <a:buChar char="•"/>
            </a:pPr>
            <a:r>
              <a:rPr lang="en-US" dirty="0" smtClean="0">
                <a:latin typeface="Arial" charset="0"/>
                <a:cs typeface="Arial" charset="0"/>
              </a:rPr>
              <a:t>TIMS reports are mainly used to track open interactions in either Tier 2,3, or 4 status. They can also be run to check Tier 1 (closed) interactions.</a:t>
            </a:r>
          </a:p>
          <a:p>
            <a:pPr>
              <a:buFont typeface="Arial" charset="0"/>
              <a:buChar char="•"/>
            </a:pPr>
            <a:endParaRPr lang="en-US" dirty="0" smtClean="0">
              <a:latin typeface="Arial" charset="0"/>
              <a:cs typeface="Arial" charset="0"/>
            </a:endParaRPr>
          </a:p>
          <a:p>
            <a:pPr>
              <a:buFont typeface="Arial" charset="0"/>
              <a:buChar char="•"/>
            </a:pPr>
            <a:r>
              <a:rPr lang="en-US" dirty="0" smtClean="0">
                <a:latin typeface="Arial" charset="0"/>
                <a:cs typeface="Arial" charset="0"/>
              </a:rPr>
              <a:t>Reports will indicate the following information:</a:t>
            </a:r>
          </a:p>
          <a:p>
            <a:pPr lvl="1">
              <a:buFont typeface="Arial" charset="0"/>
              <a:buChar char="•"/>
            </a:pPr>
            <a:r>
              <a:rPr lang="en-US" dirty="0" smtClean="0">
                <a:latin typeface="Arial" charset="0"/>
                <a:cs typeface="Arial" charset="0"/>
              </a:rPr>
              <a:t>Employee name and SSN</a:t>
            </a:r>
          </a:p>
          <a:p>
            <a:pPr lvl="1">
              <a:buFont typeface="Arial" charset="0"/>
              <a:buChar char="•"/>
            </a:pPr>
            <a:r>
              <a:rPr lang="en-US" dirty="0" smtClean="0">
                <a:latin typeface="Arial" charset="0"/>
                <a:cs typeface="Arial" charset="0"/>
              </a:rPr>
              <a:t>Originate date of the TIMS</a:t>
            </a:r>
          </a:p>
          <a:p>
            <a:pPr lvl="1">
              <a:buFont typeface="Arial" charset="0"/>
              <a:buChar char="•"/>
            </a:pPr>
            <a:r>
              <a:rPr lang="en-US" dirty="0" smtClean="0">
                <a:latin typeface="Arial" charset="0"/>
                <a:cs typeface="Arial" charset="0"/>
              </a:rPr>
              <a:t>Due date of the TIMS</a:t>
            </a:r>
          </a:p>
          <a:p>
            <a:pPr lvl="1">
              <a:buFont typeface="Arial" charset="0"/>
              <a:buChar char="•"/>
            </a:pPr>
            <a:r>
              <a:rPr lang="en-US" dirty="0" smtClean="0">
                <a:latin typeface="Arial" charset="0"/>
                <a:cs typeface="Arial" charset="0"/>
              </a:rPr>
              <a:t>Interaction Category</a:t>
            </a:r>
          </a:p>
          <a:p>
            <a:pPr lvl="1">
              <a:buFont typeface="Arial" charset="0"/>
              <a:buChar char="•"/>
            </a:pPr>
            <a:r>
              <a:rPr lang="en-US" dirty="0" smtClean="0">
                <a:latin typeface="Arial" charset="0"/>
                <a:cs typeface="Arial" charset="0"/>
              </a:rPr>
              <a:t>Interaction Reason</a:t>
            </a:r>
          </a:p>
          <a:p>
            <a:pPr lvl="1">
              <a:buFont typeface="Arial" charset="0"/>
              <a:buChar char="•"/>
            </a:pPr>
            <a:r>
              <a:rPr lang="en-US" dirty="0" smtClean="0">
                <a:latin typeface="Arial" charset="0"/>
                <a:cs typeface="Arial" charset="0"/>
              </a:rPr>
              <a:t> Original and current users</a:t>
            </a:r>
          </a:p>
          <a:p>
            <a:pPr lvl="1">
              <a:buFont typeface="Arial" charset="0"/>
              <a:buChar char="•"/>
            </a:pPr>
            <a:r>
              <a:rPr lang="en-US" dirty="0" smtClean="0">
                <a:latin typeface="Arial" charset="0"/>
                <a:cs typeface="Arial" charset="0"/>
              </a:rPr>
              <a:t>“Forwarded to” user</a:t>
            </a:r>
          </a:p>
          <a:p>
            <a:pPr lvl="1">
              <a:buFont typeface="Arial" charset="0"/>
              <a:buChar char="•"/>
            </a:pPr>
            <a:r>
              <a:rPr lang="en-US" dirty="0" smtClean="0">
                <a:latin typeface="Arial" charset="0"/>
                <a:cs typeface="Arial" charset="0"/>
              </a:rPr>
              <a:t>Severity</a:t>
            </a:r>
          </a:p>
          <a:p>
            <a:pPr lvl="1">
              <a:buFont typeface="Arial" charset="0"/>
              <a:buChar char="•"/>
            </a:pPr>
            <a:r>
              <a:rPr lang="en-US" dirty="0" smtClean="0">
                <a:latin typeface="Arial" charset="0"/>
                <a:cs typeface="Arial" charset="0"/>
              </a:rPr>
              <a:t>Tier</a:t>
            </a:r>
          </a:p>
          <a:p>
            <a:pPr lvl="1">
              <a:buFont typeface="Arial" charset="0"/>
              <a:buChar char="•"/>
            </a:pPr>
            <a:r>
              <a:rPr lang="en-US" dirty="0" smtClean="0">
                <a:latin typeface="Arial" charset="0"/>
                <a:cs typeface="Arial" charset="0"/>
              </a:rPr>
              <a:t>Open/Close status</a:t>
            </a:r>
          </a:p>
          <a:p>
            <a:pPr>
              <a:buFont typeface="Arial" charset="0"/>
              <a:buChar char="•"/>
            </a:pP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Running a TIMS report</a:t>
            </a:r>
            <a:endParaRPr lang="en-US" dirty="0"/>
          </a:p>
        </p:txBody>
      </p:sp>
      <p:sp>
        <p:nvSpPr>
          <p:cNvPr id="22530" name="Content Placeholder 2"/>
          <p:cNvSpPr>
            <a:spLocks noGrp="1"/>
          </p:cNvSpPr>
          <p:nvPr>
            <p:ph idx="1"/>
          </p:nvPr>
        </p:nvSpPr>
        <p:spPr>
          <a:xfrm>
            <a:off x="457200" y="685801"/>
            <a:ext cx="8229600" cy="5562600"/>
          </a:xfrm>
        </p:spPr>
        <p:txBody>
          <a:bodyPr/>
          <a:lstStyle/>
          <a:p>
            <a:pPr>
              <a:spcBef>
                <a:spcPts val="600"/>
              </a:spcBef>
              <a:spcAft>
                <a:spcPts val="600"/>
              </a:spcAft>
              <a:buFont typeface="Arial" charset="0"/>
              <a:buChar char="•"/>
            </a:pPr>
            <a:r>
              <a:rPr lang="en-US" sz="1600" dirty="0" smtClean="0">
                <a:latin typeface="Arial" charset="0"/>
                <a:cs typeface="Arial" charset="0"/>
              </a:rPr>
              <a:t>To run a report, click on “Reports” in the upper right hand corner of any screen. It will bring you to the reports home screen. </a:t>
            </a:r>
          </a:p>
          <a:p>
            <a:pPr>
              <a:spcBef>
                <a:spcPts val="600"/>
              </a:spcBef>
              <a:spcAft>
                <a:spcPts val="600"/>
              </a:spcAft>
              <a:buNone/>
            </a:pPr>
            <a:endParaRPr lang="en-US" sz="1600" dirty="0" smtClean="0">
              <a:latin typeface="Arial" charset="0"/>
              <a:cs typeface="Arial" charset="0"/>
            </a:endParaRPr>
          </a:p>
          <a:p>
            <a:pPr>
              <a:spcBef>
                <a:spcPts val="600"/>
              </a:spcBef>
              <a:spcAft>
                <a:spcPts val="600"/>
              </a:spcAft>
              <a:buNone/>
            </a:pPr>
            <a:endParaRPr lang="en-US" sz="1600" dirty="0" smtClean="0">
              <a:latin typeface="Arial" charset="0"/>
              <a:cs typeface="Arial" charset="0"/>
            </a:endParaRPr>
          </a:p>
          <a:p>
            <a:pPr>
              <a:spcBef>
                <a:spcPts val="600"/>
              </a:spcBef>
              <a:spcAft>
                <a:spcPts val="600"/>
              </a:spcAft>
              <a:buFont typeface="Arial" charset="0"/>
              <a:buChar char="•"/>
            </a:pPr>
            <a:endParaRPr lang="en-US" sz="1600" dirty="0" smtClean="0">
              <a:latin typeface="Arial" charset="0"/>
              <a:cs typeface="Arial" charset="0"/>
            </a:endParaRPr>
          </a:p>
          <a:p>
            <a:pPr>
              <a:spcBef>
                <a:spcPts val="600"/>
              </a:spcBef>
              <a:spcAft>
                <a:spcPts val="600"/>
              </a:spcAft>
              <a:buFont typeface="Arial" charset="0"/>
              <a:buChar char="•"/>
            </a:pPr>
            <a:endParaRPr lang="en-US" sz="1600" dirty="0" smtClean="0">
              <a:latin typeface="Arial" charset="0"/>
              <a:cs typeface="Arial" charset="0"/>
            </a:endParaRPr>
          </a:p>
        </p:txBody>
      </p:sp>
      <p:grpSp>
        <p:nvGrpSpPr>
          <p:cNvPr id="15" name="Group 14"/>
          <p:cNvGrpSpPr/>
          <p:nvPr/>
        </p:nvGrpSpPr>
        <p:grpSpPr>
          <a:xfrm>
            <a:off x="1219200" y="1219200"/>
            <a:ext cx="6400800" cy="4343400"/>
            <a:chOff x="1219200" y="1828799"/>
            <a:chExt cx="6400800" cy="4343400"/>
          </a:xfrm>
        </p:grpSpPr>
        <p:pic>
          <p:nvPicPr>
            <p:cNvPr id="12" name="Picture 3"/>
            <p:cNvPicPr>
              <a:picLocks noChangeAspect="1" noChangeArrowheads="1"/>
            </p:cNvPicPr>
            <p:nvPr/>
          </p:nvPicPr>
          <p:blipFill>
            <a:blip r:embed="rId3" cstate="print"/>
            <a:srcRect l="-622" t="8304" r="48352" b="36332"/>
            <a:stretch>
              <a:fillRect/>
            </a:stretch>
          </p:blipFill>
          <p:spPr bwMode="auto">
            <a:xfrm>
              <a:off x="1219200" y="1828799"/>
              <a:ext cx="6400800" cy="4343400"/>
            </a:xfrm>
            <a:prstGeom prst="rect">
              <a:avLst/>
            </a:prstGeom>
            <a:noFill/>
            <a:ln w="9525">
              <a:noFill/>
              <a:miter lim="800000"/>
              <a:headEnd/>
              <a:tailEnd/>
            </a:ln>
          </p:spPr>
        </p:pic>
        <p:pic>
          <p:nvPicPr>
            <p:cNvPr id="14" name="Picture 3"/>
            <p:cNvPicPr>
              <a:picLocks noChangeArrowheads="1"/>
            </p:cNvPicPr>
            <p:nvPr/>
          </p:nvPicPr>
          <p:blipFill>
            <a:blip r:embed="rId3" cstate="print"/>
            <a:srcRect l="27805" t="16754" r="56397" b="67441"/>
            <a:stretch>
              <a:fillRect/>
            </a:stretch>
          </p:blipFill>
          <p:spPr bwMode="auto">
            <a:xfrm>
              <a:off x="2132479" y="2482900"/>
              <a:ext cx="1975507" cy="1250899"/>
            </a:xfrm>
            <a:prstGeom prst="rect">
              <a:avLst/>
            </a:prstGeom>
            <a:noFill/>
            <a:ln w="9525">
              <a:noFill/>
              <a:miter lim="800000"/>
              <a:headEnd/>
              <a:tailEnd/>
            </a:ln>
          </p:spPr>
        </p:pic>
      </p:grpSp>
      <p:sp>
        <p:nvSpPr>
          <p:cNvPr id="5" name="Rectangle 4"/>
          <p:cNvSpPr/>
          <p:nvPr/>
        </p:nvSpPr>
        <p:spPr bwMode="auto">
          <a:xfrm>
            <a:off x="7239000" y="1143000"/>
            <a:ext cx="381000" cy="228600"/>
          </a:xfrm>
          <a:prstGeom prst="rect">
            <a:avLst/>
          </a:prstGeom>
          <a:noFill/>
          <a:ln w="28575">
            <a:solidFill>
              <a:srgbClr val="FF0000"/>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1" i="0" u="none" strike="noStrike" cap="none" normalizeH="0" baseline="0" dirty="0" smtClean="0">
              <a:ln>
                <a:noFill/>
              </a:ln>
              <a:solidFill>
                <a:schemeClr val="bg1"/>
              </a:solidFill>
              <a:effectLst/>
              <a:latin typeface="Arial" charset="0"/>
            </a:endParaRPr>
          </a:p>
        </p:txBody>
      </p:sp>
      <p:pic>
        <p:nvPicPr>
          <p:cNvPr id="16" name="Picture 3"/>
          <p:cNvPicPr>
            <a:picLocks noChangeArrowheads="1"/>
          </p:cNvPicPr>
          <p:nvPr/>
        </p:nvPicPr>
        <p:blipFill>
          <a:blip r:embed="rId3" cstate="print"/>
          <a:srcRect l="27805" t="30233" r="56397" b="67841"/>
          <a:stretch>
            <a:fillRect/>
          </a:stretch>
        </p:blipFill>
        <p:spPr bwMode="auto">
          <a:xfrm>
            <a:off x="2133600" y="1905000"/>
            <a:ext cx="1975507" cy="15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a TIMS report</a:t>
            </a:r>
            <a:endParaRPr lang="en-US" dirty="0"/>
          </a:p>
        </p:txBody>
      </p:sp>
      <p:pic>
        <p:nvPicPr>
          <p:cNvPr id="5" name="Content Placeholder 4"/>
          <p:cNvPicPr>
            <a:picLocks noGrp="1" noChangeAspect="1" noChangeArrowheads="1"/>
          </p:cNvPicPr>
          <p:nvPr>
            <p:ph idx="1"/>
          </p:nvPr>
        </p:nvPicPr>
        <p:blipFill>
          <a:blip r:embed="rId3" cstate="print"/>
          <a:srcRect l="722" t="75085" r="29143" b="17810"/>
          <a:stretch>
            <a:fillRect/>
          </a:stretch>
        </p:blipFill>
        <p:spPr bwMode="auto">
          <a:xfrm>
            <a:off x="1219200" y="5660994"/>
            <a:ext cx="6400800" cy="435006"/>
          </a:xfrm>
          <a:prstGeom prst="rect">
            <a:avLst/>
          </a:prstGeom>
          <a:noFill/>
          <a:ln w="9525">
            <a:noFill/>
            <a:miter lim="800000"/>
            <a:headEnd/>
            <a:tailEnd/>
          </a:ln>
        </p:spPr>
      </p:pic>
      <p:grpSp>
        <p:nvGrpSpPr>
          <p:cNvPr id="4" name="Group 3"/>
          <p:cNvGrpSpPr/>
          <p:nvPr/>
        </p:nvGrpSpPr>
        <p:grpSpPr>
          <a:xfrm>
            <a:off x="1143000" y="1393794"/>
            <a:ext cx="6400800" cy="4343400"/>
            <a:chOff x="1219200" y="1828799"/>
            <a:chExt cx="6400800" cy="4343400"/>
          </a:xfrm>
        </p:grpSpPr>
        <p:pic>
          <p:nvPicPr>
            <p:cNvPr id="6" name="Picture 3"/>
            <p:cNvPicPr>
              <a:picLocks noChangeAspect="1" noChangeArrowheads="1"/>
            </p:cNvPicPr>
            <p:nvPr/>
          </p:nvPicPr>
          <p:blipFill>
            <a:blip r:embed="rId4" cstate="print"/>
            <a:srcRect l="-622" t="8304" r="48352" b="36332"/>
            <a:stretch>
              <a:fillRect/>
            </a:stretch>
          </p:blipFill>
          <p:spPr bwMode="auto">
            <a:xfrm>
              <a:off x="1219200" y="1828799"/>
              <a:ext cx="6400800" cy="4343400"/>
            </a:xfrm>
            <a:prstGeom prst="rect">
              <a:avLst/>
            </a:prstGeom>
            <a:noFill/>
            <a:ln w="9525">
              <a:noFill/>
              <a:miter lim="800000"/>
              <a:headEnd/>
              <a:tailEnd/>
            </a:ln>
          </p:spPr>
        </p:pic>
        <p:pic>
          <p:nvPicPr>
            <p:cNvPr id="7" name="Picture 3"/>
            <p:cNvPicPr>
              <a:picLocks noChangeArrowheads="1"/>
            </p:cNvPicPr>
            <p:nvPr/>
          </p:nvPicPr>
          <p:blipFill>
            <a:blip r:embed="rId4" cstate="print"/>
            <a:srcRect l="27805" t="16754" r="56397" b="67441"/>
            <a:stretch>
              <a:fillRect/>
            </a:stretch>
          </p:blipFill>
          <p:spPr bwMode="auto">
            <a:xfrm>
              <a:off x="2132479" y="2482900"/>
              <a:ext cx="1975507" cy="1250899"/>
            </a:xfrm>
            <a:prstGeom prst="rect">
              <a:avLst/>
            </a:prstGeom>
            <a:noFill/>
            <a:ln w="9525">
              <a:noFill/>
              <a:miter lim="800000"/>
              <a:headEnd/>
              <a:tailEnd/>
            </a:ln>
          </p:spPr>
        </p:pic>
      </p:grpSp>
      <p:pic>
        <p:nvPicPr>
          <p:cNvPr id="8" name="Picture 3"/>
          <p:cNvPicPr>
            <a:picLocks noChangeArrowheads="1"/>
          </p:cNvPicPr>
          <p:nvPr/>
        </p:nvPicPr>
        <p:blipFill>
          <a:blip r:embed="rId4" cstate="print"/>
          <a:srcRect l="27805" t="30233" r="56397" b="67841"/>
          <a:stretch>
            <a:fillRect/>
          </a:stretch>
        </p:blipFill>
        <p:spPr bwMode="auto">
          <a:xfrm>
            <a:off x="2057400" y="2057400"/>
            <a:ext cx="1975507" cy="15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SEARCHING IN TIMS</a:t>
            </a:r>
            <a:endParaRPr lang="en-US" dirty="0"/>
          </a:p>
        </p:txBody>
      </p:sp>
      <p:sp>
        <p:nvSpPr>
          <p:cNvPr id="6" name="Content Placeholder 5"/>
          <p:cNvSpPr>
            <a:spLocks noGrp="1"/>
          </p:cNvSpPr>
          <p:nvPr>
            <p:ph idx="1"/>
          </p:nvPr>
        </p:nvSpPr>
        <p:spPr>
          <a:xfrm>
            <a:off x="457200" y="4876800"/>
            <a:ext cx="8229600" cy="1249363"/>
          </a:xfrm>
        </p:spPr>
        <p:txBody>
          <a:bodyPr/>
          <a:lstStyle/>
          <a:p>
            <a:pPr marL="342900" marR="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1800" dirty="0" smtClean="0">
                <a:solidFill>
                  <a:schemeClr val="tx1"/>
                </a:solidFill>
                <a:latin typeface="Arial" pitchFamily="34" charset="0"/>
                <a:ea typeface="+mn-ea"/>
                <a:cs typeface="Arial" pitchFamily="34" charset="0"/>
              </a:rPr>
              <a:t>Once the search criteria is entered, the results will appear on the right hand side of the screen. </a:t>
            </a:r>
            <a:endParaRPr lang="en-US" sz="1800" dirty="0" smtClean="0"/>
          </a:p>
          <a:p>
            <a:r>
              <a:rPr lang="en-US" dirty="0" smtClean="0"/>
              <a:t>   Click on the link to the right to access that employee’s TIMS account. </a:t>
            </a:r>
          </a:p>
          <a:p>
            <a:endParaRPr lang="en-US" dirty="0"/>
          </a:p>
        </p:txBody>
      </p:sp>
      <p:pic>
        <p:nvPicPr>
          <p:cNvPr id="2050" name="Picture 2"/>
          <p:cNvPicPr>
            <a:picLocks noChangeAspect="1" noChangeArrowheads="1"/>
          </p:cNvPicPr>
          <p:nvPr/>
        </p:nvPicPr>
        <p:blipFill>
          <a:blip r:embed="rId3" cstate="print"/>
          <a:srcRect l="754" t="23681" r="11050" b="38224"/>
          <a:stretch>
            <a:fillRect/>
          </a:stretch>
        </p:blipFill>
        <p:spPr bwMode="auto">
          <a:xfrm>
            <a:off x="431800" y="1219200"/>
            <a:ext cx="8331200" cy="3124200"/>
          </a:xfrm>
          <a:prstGeom prst="rect">
            <a:avLst/>
          </a:prstGeom>
          <a:ln>
            <a:noFill/>
          </a:ln>
          <a:effectLst>
            <a:outerShdw blurRad="292100" dist="139700" dir="2700000" algn="tl" rotWithShape="0">
              <a:srgbClr val="333333">
                <a:alpha val="65000"/>
              </a:srgbClr>
            </a:outerShdw>
          </a:effectLst>
        </p:spPr>
      </p:pic>
      <p:pic>
        <p:nvPicPr>
          <p:cNvPr id="7" name="Picture 2"/>
          <p:cNvPicPr>
            <a:picLocks noChangeAspect="1" noChangeArrowheads="1"/>
          </p:cNvPicPr>
          <p:nvPr/>
        </p:nvPicPr>
        <p:blipFill>
          <a:blip r:embed="rId3" cstate="print"/>
          <a:srcRect l="81690" t="28946" r="14277" b="69815"/>
          <a:stretch>
            <a:fillRect/>
          </a:stretch>
        </p:blipFill>
        <p:spPr bwMode="auto">
          <a:xfrm>
            <a:off x="6629400" y="1676400"/>
            <a:ext cx="571500" cy="152400"/>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l="88143" t="29565" r="8631" b="66098"/>
          <a:stretch>
            <a:fillRect/>
          </a:stretch>
        </p:blipFill>
        <p:spPr bwMode="auto">
          <a:xfrm>
            <a:off x="6705600" y="1828800"/>
            <a:ext cx="685800" cy="457200"/>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l="84558" t="54146" r="13291" b="43685"/>
          <a:stretch>
            <a:fillRect/>
          </a:stretch>
        </p:blipFill>
        <p:spPr bwMode="auto">
          <a:xfrm>
            <a:off x="6705600" y="2514600"/>
            <a:ext cx="685800" cy="228600"/>
          </a:xfrm>
          <a:prstGeom prst="rect">
            <a:avLst/>
          </a:prstGeom>
          <a:noFill/>
          <a:ln w="9525">
            <a:noFill/>
            <a:miter lim="800000"/>
            <a:headEnd/>
            <a:tailEnd/>
          </a:ln>
        </p:spPr>
      </p:pic>
      <p:pic>
        <p:nvPicPr>
          <p:cNvPr id="10" name="Picture 2"/>
          <p:cNvPicPr>
            <a:picLocks noChangeAspect="1" noChangeArrowheads="1"/>
          </p:cNvPicPr>
          <p:nvPr/>
        </p:nvPicPr>
        <p:blipFill>
          <a:blip r:embed="rId3" cstate="print"/>
          <a:srcRect l="84558" t="54146" r="13291" b="43685"/>
          <a:stretch>
            <a:fillRect/>
          </a:stretch>
        </p:blipFill>
        <p:spPr bwMode="auto">
          <a:xfrm>
            <a:off x="6553200" y="3733800"/>
            <a:ext cx="762000" cy="228600"/>
          </a:xfrm>
          <a:prstGeom prst="rect">
            <a:avLst/>
          </a:prstGeom>
          <a:noFill/>
          <a:ln w="9525">
            <a:noFill/>
            <a:miter lim="800000"/>
            <a:headEnd/>
            <a:tailEnd/>
          </a:ln>
        </p:spPr>
      </p:pic>
      <p:pic>
        <p:nvPicPr>
          <p:cNvPr id="11" name="Picture 2"/>
          <p:cNvPicPr>
            <a:picLocks noChangeAspect="1" noChangeArrowheads="1"/>
          </p:cNvPicPr>
          <p:nvPr/>
        </p:nvPicPr>
        <p:blipFill>
          <a:blip r:embed="rId3" cstate="print"/>
          <a:srcRect l="88143" t="29565" r="8631" b="66098"/>
          <a:stretch>
            <a:fillRect/>
          </a:stretch>
        </p:blipFill>
        <p:spPr bwMode="auto">
          <a:xfrm>
            <a:off x="6400800" y="3124200"/>
            <a:ext cx="990600"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Member history and new tims	</a:t>
            </a:r>
            <a:endParaRPr lang="en-US" dirty="0"/>
          </a:p>
        </p:txBody>
      </p:sp>
      <p:sp>
        <p:nvSpPr>
          <p:cNvPr id="12290" name="Content Placeholder 2"/>
          <p:cNvSpPr>
            <a:spLocks noGrp="1"/>
          </p:cNvSpPr>
          <p:nvPr>
            <p:ph idx="1"/>
          </p:nvPr>
        </p:nvSpPr>
        <p:spPr/>
        <p:txBody>
          <a:bodyPr/>
          <a:lstStyle/>
          <a:p>
            <a:pPr>
              <a:buFont typeface="Arial" charset="0"/>
              <a:buChar char="•"/>
            </a:pPr>
            <a:r>
              <a:rPr lang="en-US" dirty="0" smtClean="0">
                <a:latin typeface="Arial" charset="0"/>
                <a:cs typeface="Arial" charset="0"/>
              </a:rPr>
              <a:t>After completing the search from the main screen, the system will first bring you to the member’s TIMS history. Once a TIMS is created, it never goes away so all previously logged TIMS can be viewed from this screen.</a:t>
            </a:r>
          </a:p>
          <a:p>
            <a:pPr>
              <a:buFont typeface="Arial" charset="0"/>
              <a:buChar char="•"/>
            </a:pPr>
            <a:r>
              <a:rPr lang="en-US" dirty="0" smtClean="0">
                <a:latin typeface="Arial" charset="0"/>
                <a:cs typeface="Arial" charset="0"/>
              </a:rPr>
              <a:t>To access a closed TIMS, click on the link of the interaction number. </a:t>
            </a:r>
          </a:p>
          <a:p>
            <a:pPr>
              <a:buFont typeface="Arial" charset="0"/>
              <a:buChar char="•"/>
            </a:pPr>
            <a:endParaRPr lang="en-US" dirty="0" smtClean="0">
              <a:latin typeface="Arial" charset="0"/>
              <a:cs typeface="Arial" charset="0"/>
            </a:endParaRPr>
          </a:p>
        </p:txBody>
      </p:sp>
      <p:pic>
        <p:nvPicPr>
          <p:cNvPr id="5" name="Picture 2"/>
          <p:cNvPicPr>
            <a:picLocks noChangeAspect="1" noChangeArrowheads="1"/>
          </p:cNvPicPr>
          <p:nvPr/>
        </p:nvPicPr>
        <p:blipFill>
          <a:blip r:embed="rId3" cstate="print"/>
          <a:srcRect l="414" t="21615" r="10964" b="4893"/>
          <a:stretch>
            <a:fillRect/>
          </a:stretch>
        </p:blipFill>
        <p:spPr bwMode="auto">
          <a:xfrm>
            <a:off x="1295400" y="2438400"/>
            <a:ext cx="6096000" cy="3701144"/>
          </a:xfrm>
          <a:prstGeom prst="rect">
            <a:avLst/>
          </a:prstGeom>
          <a:ln>
            <a:noFill/>
          </a:ln>
          <a:effectLst>
            <a:outerShdw blurRad="292100" dist="139700" dir="2700000" algn="tl" rotWithShape="0">
              <a:srgbClr val="333333">
                <a:alpha val="65000"/>
              </a:srgbClr>
            </a:outerShdw>
          </a:effectLst>
        </p:spPr>
      </p:pic>
      <p:pic>
        <p:nvPicPr>
          <p:cNvPr id="6" name="Picture 2"/>
          <p:cNvPicPr>
            <a:picLocks noChangeAspect="1" noChangeArrowheads="1"/>
          </p:cNvPicPr>
          <p:nvPr/>
        </p:nvPicPr>
        <p:blipFill>
          <a:blip r:embed="rId4" cstate="print"/>
          <a:srcRect l="88143" t="29565" r="8631" b="66098"/>
          <a:stretch>
            <a:fillRect/>
          </a:stretch>
        </p:blipFill>
        <p:spPr bwMode="auto">
          <a:xfrm>
            <a:off x="1981200" y="2667000"/>
            <a:ext cx="609600" cy="15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1800" cap="all" baseline="0" dirty="0" smtClean="0">
                <a:solidFill>
                  <a:schemeClr val="accent1"/>
                </a:solidFill>
                <a:latin typeface="Arial Black" pitchFamily="34" charset="0"/>
                <a:ea typeface="+mj-ea"/>
                <a:cs typeface="+mj-cs"/>
              </a:rPr>
              <a:t>Member history and new tims</a:t>
            </a:r>
            <a:endParaRPr lang="en-US" dirty="0"/>
          </a:p>
        </p:txBody>
      </p:sp>
      <p:pic>
        <p:nvPicPr>
          <p:cNvPr id="3074" name="Picture 2"/>
          <p:cNvPicPr>
            <a:picLocks noGrp="1" noChangeAspect="1" noChangeArrowheads="1"/>
          </p:cNvPicPr>
          <p:nvPr>
            <p:ph idx="1"/>
          </p:nvPr>
        </p:nvPicPr>
        <p:blipFill>
          <a:blip r:embed="rId3" cstate="print"/>
          <a:srcRect l="414" t="21615" r="10964" b="63909"/>
          <a:stretch>
            <a:fillRect/>
          </a:stretch>
        </p:blipFill>
        <p:spPr bwMode="auto">
          <a:xfrm>
            <a:off x="533400" y="990600"/>
            <a:ext cx="8001000" cy="1295401"/>
          </a:xfrm>
          <a:prstGeom prst="rect">
            <a:avLst/>
          </a:prstGeom>
          <a:ln>
            <a:noFill/>
          </a:ln>
          <a:effectLst>
            <a:outerShdw blurRad="292100" dist="139700" dir="2700000" algn="tl" rotWithShape="0">
              <a:srgbClr val="333333">
                <a:alpha val="65000"/>
              </a:srgbClr>
            </a:outerShdw>
          </a:effectLst>
        </p:spPr>
      </p:pic>
      <p:sp>
        <p:nvSpPr>
          <p:cNvPr id="8" name="Text Placeholder 7"/>
          <p:cNvSpPr>
            <a:spLocks noGrp="1"/>
          </p:cNvSpPr>
          <p:nvPr>
            <p:ph type="body" idx="4294967295"/>
          </p:nvPr>
        </p:nvSpPr>
        <p:spPr>
          <a:xfrm>
            <a:off x="1143000" y="2514600"/>
            <a:ext cx="8001000" cy="1295400"/>
          </a:xfrm>
        </p:spPr>
        <p:txBody>
          <a:bodyPr/>
          <a:lstStyle/>
          <a:p>
            <a:pPr rtl="0" fontAlgn="base"/>
            <a:r>
              <a:rPr lang="en-US" sz="1800" dirty="0" smtClean="0">
                <a:solidFill>
                  <a:schemeClr val="tx1"/>
                </a:solidFill>
                <a:latin typeface="+mn-lt"/>
                <a:ea typeface="+mn-ea"/>
                <a:cs typeface="+mn-cs"/>
              </a:rPr>
              <a:t>To open a new interaction, click “Create New Interaction” in the upper right hand side of the history. </a:t>
            </a:r>
          </a:p>
          <a:p>
            <a:pPr rtl="0" fontAlgn="base">
              <a:buNone/>
            </a:pPr>
            <a:endParaRPr lang="en-US" sz="1800" dirty="0" smtClean="0">
              <a:solidFill>
                <a:schemeClr val="tx1"/>
              </a:solidFill>
              <a:latin typeface="+mn-lt"/>
              <a:ea typeface="+mn-ea"/>
              <a:cs typeface="+mn-cs"/>
            </a:endParaRPr>
          </a:p>
        </p:txBody>
      </p:sp>
      <p:pic>
        <p:nvPicPr>
          <p:cNvPr id="5" name="Picture 2"/>
          <p:cNvPicPr>
            <a:picLocks noChangeAspect="1" noChangeArrowheads="1"/>
          </p:cNvPicPr>
          <p:nvPr/>
        </p:nvPicPr>
        <p:blipFill>
          <a:blip r:embed="rId4" cstate="print"/>
          <a:srcRect l="88143" t="29565" r="8631" b="66098"/>
          <a:stretch>
            <a:fillRect/>
          </a:stretch>
        </p:blipFill>
        <p:spPr bwMode="auto">
          <a:xfrm>
            <a:off x="1447800" y="1447800"/>
            <a:ext cx="914400" cy="228600"/>
          </a:xfrm>
          <a:prstGeom prst="rect">
            <a:avLst/>
          </a:prstGeom>
          <a:noFill/>
          <a:ln w="9525">
            <a:noFill/>
            <a:miter lim="800000"/>
            <a:headEnd/>
            <a:tailEnd/>
          </a:ln>
        </p:spPr>
      </p:pic>
      <p:sp>
        <p:nvSpPr>
          <p:cNvPr id="6" name="Rectangle 5"/>
          <p:cNvSpPr/>
          <p:nvPr/>
        </p:nvSpPr>
        <p:spPr bwMode="auto">
          <a:xfrm>
            <a:off x="7086600" y="2133600"/>
            <a:ext cx="1371600" cy="228600"/>
          </a:xfrm>
          <a:prstGeom prst="rect">
            <a:avLst/>
          </a:prstGeom>
          <a:noFill/>
          <a:ln w="28575">
            <a:solidFill>
              <a:srgbClr val="FF0000"/>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1" i="0" u="none" strike="noStrike" cap="none" normalizeH="0" baseline="0" dirty="0" smtClean="0">
              <a:ln>
                <a:noFill/>
              </a:ln>
              <a:solidFill>
                <a:schemeClr val="bg1"/>
              </a:solidFill>
              <a:effectLst/>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 history and new TIMS</a:t>
            </a:r>
            <a:endParaRPr lang="en-US" dirty="0"/>
          </a:p>
        </p:txBody>
      </p:sp>
      <p:pic>
        <p:nvPicPr>
          <p:cNvPr id="6" name="Picture 3"/>
          <p:cNvPicPr>
            <a:picLocks noChangeAspect="1" noChangeArrowheads="1"/>
          </p:cNvPicPr>
          <p:nvPr/>
        </p:nvPicPr>
        <p:blipFill>
          <a:blip r:embed="rId3" cstate="print"/>
          <a:srcRect l="616" t="20915" r="41108" b="3256"/>
          <a:stretch>
            <a:fillRect/>
          </a:stretch>
        </p:blipFill>
        <p:spPr bwMode="auto">
          <a:xfrm>
            <a:off x="685800" y="838200"/>
            <a:ext cx="6468087" cy="4724400"/>
          </a:xfrm>
          <a:prstGeom prst="rect">
            <a:avLst/>
          </a:prstGeom>
          <a:ln>
            <a:noFill/>
          </a:ln>
          <a:effectLst>
            <a:outerShdw blurRad="292100" dist="139700" dir="2700000" algn="tl" rotWithShape="0">
              <a:srgbClr val="333333">
                <a:alpha val="65000"/>
              </a:srgbClr>
            </a:outerShdw>
          </a:effectLst>
        </p:spPr>
      </p:pic>
      <p:cxnSp>
        <p:nvCxnSpPr>
          <p:cNvPr id="9" name="Straight Arrow Connector 8"/>
          <p:cNvCxnSpPr/>
          <p:nvPr/>
        </p:nvCxnSpPr>
        <p:spPr bwMode="auto">
          <a:xfrm flipH="1">
            <a:off x="4876800" y="1600200"/>
            <a:ext cx="1219200" cy="0"/>
          </a:xfrm>
          <a:prstGeom prst="straightConnector1">
            <a:avLst/>
          </a:prstGeom>
          <a:solidFill>
            <a:schemeClr val="accent1"/>
          </a:solidFill>
          <a:ln w="44450" cap="flat" cmpd="sng" algn="ctr">
            <a:solidFill>
              <a:srgbClr val="FF0000"/>
            </a:solidFill>
            <a:prstDash val="solid"/>
            <a:round/>
            <a:headEnd type="none" w="med" len="med"/>
            <a:tailEnd type="arrow"/>
          </a:ln>
          <a:effectLst/>
        </p:spPr>
      </p:cxnSp>
      <p:pic>
        <p:nvPicPr>
          <p:cNvPr id="8" name="Picture 2"/>
          <p:cNvPicPr>
            <a:picLocks noChangeAspect="1" noChangeArrowheads="1"/>
          </p:cNvPicPr>
          <p:nvPr/>
        </p:nvPicPr>
        <p:blipFill>
          <a:blip r:embed="rId4" cstate="print"/>
          <a:srcRect l="88143" t="29565" r="8631" b="66098"/>
          <a:stretch>
            <a:fillRect/>
          </a:stretch>
        </p:blipFill>
        <p:spPr bwMode="auto">
          <a:xfrm>
            <a:off x="1371600" y="1066800"/>
            <a:ext cx="609600" cy="152400"/>
          </a:xfrm>
          <a:prstGeom prst="rect">
            <a:avLst/>
          </a:prstGeom>
          <a:noFill/>
          <a:ln w="9525">
            <a:noFill/>
            <a:miter lim="800000"/>
            <a:headEnd/>
            <a:tailEnd/>
          </a:ln>
        </p:spPr>
      </p:pic>
      <p:sp>
        <p:nvSpPr>
          <p:cNvPr id="7" name="Rounded Rectangle 6"/>
          <p:cNvSpPr/>
          <p:nvPr/>
        </p:nvSpPr>
        <p:spPr bwMode="auto">
          <a:xfrm>
            <a:off x="6019800" y="914400"/>
            <a:ext cx="2438400" cy="1447800"/>
          </a:xfrm>
          <a:prstGeom prst="roundRect">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graphicFrame>
        <p:nvGraphicFramePr>
          <p:cNvPr id="5" name="Table 4"/>
          <p:cNvGraphicFramePr>
            <a:graphicFrameLocks noGrp="1"/>
          </p:cNvGraphicFramePr>
          <p:nvPr/>
        </p:nvGraphicFramePr>
        <p:xfrm>
          <a:off x="6248400" y="1066800"/>
          <a:ext cx="1905000" cy="1154430"/>
        </p:xfrm>
        <a:graphic>
          <a:graphicData uri="http://schemas.openxmlformats.org/drawingml/2006/table">
            <a:tbl>
              <a:tblPr/>
              <a:tblGrid>
                <a:gridCol w="1905000"/>
              </a:tblGrid>
              <a:tr h="177800">
                <a:tc>
                  <a:txBody>
                    <a:bodyPr/>
                    <a:lstStyle/>
                    <a:p>
                      <a:pPr algn="ctr" rtl="0" fontAlgn="b"/>
                      <a:r>
                        <a:rPr lang="en-US" sz="1200" b="1" i="0" u="none" strike="noStrike" dirty="0">
                          <a:solidFill>
                            <a:schemeClr val="bg1"/>
                          </a:solidFill>
                          <a:latin typeface="Arial"/>
                        </a:rPr>
                        <a:t>Caller Relationship</a:t>
                      </a:r>
                      <a:r>
                        <a:rPr lang="en-US" sz="1200" b="0" i="0" u="none" strike="noStrike" dirty="0">
                          <a:solidFill>
                            <a:schemeClr val="bg1"/>
                          </a:solidFill>
                          <a:latin typeface="Calibri"/>
                        </a:rPr>
                        <a:t> </a:t>
                      </a:r>
                      <a:endParaRPr lang="en-US" sz="1200" b="1" i="0" u="none" strike="noStrike" dirty="0">
                        <a:solidFill>
                          <a:schemeClr val="bg1"/>
                        </a:solidFill>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177800">
                <a:tc>
                  <a:txBody>
                    <a:bodyPr/>
                    <a:lstStyle/>
                    <a:p>
                      <a:pPr algn="ctr" rtl="0" fontAlgn="b"/>
                      <a:r>
                        <a:rPr lang="en-US" sz="1200" b="0" i="0" u="none" strike="noStrike" dirty="0">
                          <a:solidFill>
                            <a:schemeClr val="bg1"/>
                          </a:solidFill>
                          <a:latin typeface="Arial"/>
                        </a:rPr>
                        <a:t>Employee</a:t>
                      </a:r>
                      <a:r>
                        <a:rPr lang="en-US" sz="1200" b="0" i="0" u="none" strike="noStrike" dirty="0">
                          <a:solidFill>
                            <a:schemeClr val="bg1"/>
                          </a:solidFill>
                          <a:latin typeface="Calibri"/>
                        </a:rPr>
                        <a:t> </a:t>
                      </a:r>
                      <a:endParaRPr lang="en-US" sz="1200" b="0" i="0" u="none" strike="noStrike" dirty="0">
                        <a:solidFill>
                          <a:schemeClr val="bg1"/>
                        </a:solidFill>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177800">
                <a:tc>
                  <a:txBody>
                    <a:bodyPr/>
                    <a:lstStyle/>
                    <a:p>
                      <a:pPr algn="ctr" rtl="0" fontAlgn="b"/>
                      <a:r>
                        <a:rPr lang="en-US" sz="1200" b="0" i="0" u="none" strike="noStrike" dirty="0">
                          <a:solidFill>
                            <a:schemeClr val="bg1"/>
                          </a:solidFill>
                          <a:latin typeface="Arial"/>
                        </a:rPr>
                        <a:t>Spouse/Child</a:t>
                      </a:r>
                      <a:r>
                        <a:rPr lang="en-US" sz="1200" b="0" i="0" u="none" strike="noStrike" dirty="0">
                          <a:solidFill>
                            <a:schemeClr val="bg1"/>
                          </a:solidFill>
                          <a:latin typeface="Calibri"/>
                        </a:rPr>
                        <a:t> </a:t>
                      </a:r>
                      <a:endParaRPr lang="en-US" sz="1200" b="0" i="0" u="none" strike="noStrike" dirty="0">
                        <a:solidFill>
                          <a:schemeClr val="bg1"/>
                        </a:solidFill>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177800">
                <a:tc>
                  <a:txBody>
                    <a:bodyPr/>
                    <a:lstStyle/>
                    <a:p>
                      <a:pPr algn="ctr" rtl="0" fontAlgn="b"/>
                      <a:r>
                        <a:rPr lang="en-US" sz="1200" b="0" i="0" u="none" strike="noStrike" dirty="0">
                          <a:solidFill>
                            <a:schemeClr val="bg1"/>
                          </a:solidFill>
                          <a:latin typeface="Arial"/>
                        </a:rPr>
                        <a:t>Human Resources</a:t>
                      </a:r>
                      <a:r>
                        <a:rPr lang="en-US" sz="1200" b="0" i="0" u="none" strike="noStrike" dirty="0">
                          <a:solidFill>
                            <a:schemeClr val="bg1"/>
                          </a:solidFill>
                          <a:latin typeface="Calibri"/>
                        </a:rPr>
                        <a:t> </a:t>
                      </a:r>
                      <a:endParaRPr lang="en-US" sz="1200" b="0" i="0" u="none" strike="noStrike" dirty="0">
                        <a:solidFill>
                          <a:schemeClr val="bg1"/>
                        </a:solidFill>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177800">
                <a:tc>
                  <a:txBody>
                    <a:bodyPr/>
                    <a:lstStyle/>
                    <a:p>
                      <a:pPr algn="ctr" rtl="0" fontAlgn="b"/>
                      <a:r>
                        <a:rPr lang="en-US" sz="1200" b="0" i="0" u="none" strike="noStrike" dirty="0">
                          <a:solidFill>
                            <a:schemeClr val="bg1"/>
                          </a:solidFill>
                          <a:latin typeface="Arial"/>
                        </a:rPr>
                        <a:t>Carrier/Vendor</a:t>
                      </a:r>
                      <a:r>
                        <a:rPr lang="en-US" sz="1200" b="0" i="0" u="none" strike="noStrike" dirty="0">
                          <a:solidFill>
                            <a:schemeClr val="bg1"/>
                          </a:solidFill>
                          <a:latin typeface="Calibri"/>
                        </a:rPr>
                        <a:t> </a:t>
                      </a:r>
                      <a:endParaRPr lang="en-US" sz="1200" b="0" i="0" u="none" strike="noStrike" dirty="0">
                        <a:solidFill>
                          <a:schemeClr val="bg1"/>
                        </a:solidFill>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177800">
                <a:tc>
                  <a:txBody>
                    <a:bodyPr/>
                    <a:lstStyle/>
                    <a:p>
                      <a:pPr algn="ctr" rtl="0" fontAlgn="b"/>
                      <a:r>
                        <a:rPr lang="en-US" sz="1200" b="0" i="0" u="none" strike="noStrike" dirty="0">
                          <a:solidFill>
                            <a:schemeClr val="bg1"/>
                          </a:solidFill>
                          <a:latin typeface="Arial"/>
                        </a:rPr>
                        <a:t>Other</a:t>
                      </a:r>
                      <a:r>
                        <a:rPr lang="en-US" sz="1200" b="0" i="0" u="none" strike="noStrike" dirty="0">
                          <a:solidFill>
                            <a:schemeClr val="bg1"/>
                          </a:solidFill>
                          <a:latin typeface="Calibri"/>
                        </a:rPr>
                        <a:t> </a:t>
                      </a:r>
                      <a:endParaRPr lang="en-US" sz="1200" b="0" i="0" u="none" strike="noStrike" dirty="0">
                        <a:solidFill>
                          <a:schemeClr val="bg1"/>
                        </a:solidFill>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Creating a new TIMS</a:t>
            </a:r>
            <a:endParaRPr lang="en-US" dirty="0"/>
          </a:p>
        </p:txBody>
      </p:sp>
      <p:sp>
        <p:nvSpPr>
          <p:cNvPr id="14338" name="Content Placeholder 2"/>
          <p:cNvSpPr>
            <a:spLocks noGrp="1"/>
          </p:cNvSpPr>
          <p:nvPr>
            <p:ph idx="1"/>
          </p:nvPr>
        </p:nvSpPr>
        <p:spPr/>
        <p:txBody>
          <a:bodyPr/>
          <a:lstStyle/>
          <a:p>
            <a:pPr>
              <a:buFont typeface="Arial" charset="0"/>
              <a:buChar char="•"/>
            </a:pPr>
            <a:r>
              <a:rPr lang="en-US" dirty="0" smtClean="0">
                <a:latin typeface="Arial" charset="0"/>
                <a:cs typeface="Arial" charset="0"/>
              </a:rPr>
              <a:t>Once the caller is selected, the interaction category and reason will need to be selected. For each interaction category, there is a corresponding set of reason codes. </a:t>
            </a:r>
          </a:p>
          <a:p>
            <a:pPr lvl="1">
              <a:buFont typeface="Arial" charset="0"/>
              <a:buChar char="•"/>
            </a:pPr>
            <a:r>
              <a:rPr lang="en-US" dirty="0" smtClean="0">
                <a:latin typeface="Arial" charset="0"/>
                <a:cs typeface="Arial" charset="0"/>
              </a:rPr>
              <a:t>Each category and reason group has pre-populated text templates associated with them that change based on the selected interaction reason. </a:t>
            </a:r>
          </a:p>
          <a:p>
            <a:pPr lvl="1">
              <a:buFont typeface="Arial" charset="0"/>
              <a:buChar char="•"/>
            </a:pPr>
            <a:r>
              <a:rPr lang="en-US" dirty="0" smtClean="0">
                <a:latin typeface="Arial" charset="0"/>
                <a:cs typeface="Arial" charset="0"/>
              </a:rPr>
              <a:t>These templates are completely customizable to allow for your own notes to be added. </a:t>
            </a:r>
          </a:p>
          <a:p>
            <a:pPr>
              <a:buFont typeface="Arial" charset="0"/>
              <a:buChar char="•"/>
            </a:pPr>
            <a:endParaRPr lang="en-US" dirty="0" smtClean="0">
              <a:latin typeface="Arial" charset="0"/>
              <a:cs typeface="Arial" charset="0"/>
            </a:endParaRPr>
          </a:p>
          <a:p>
            <a:pPr>
              <a:buFont typeface="Arial" charset="0"/>
              <a:buChar char="•"/>
            </a:pPr>
            <a:r>
              <a:rPr lang="en-US" dirty="0" smtClean="0">
                <a:latin typeface="Arial" charset="0"/>
                <a:cs typeface="Arial" charset="0"/>
              </a:rPr>
              <a:t>Note that the Original User and the Originate Date cannot be adjusted. </a:t>
            </a:r>
          </a:p>
          <a:p>
            <a:pPr>
              <a:buFont typeface="Arial" charset="0"/>
              <a:buChar char="•"/>
            </a:pPr>
            <a:endParaRPr lang="en-US" dirty="0" smtClean="0">
              <a:latin typeface="Arial" charset="0"/>
              <a:cs typeface="Arial" charset="0"/>
            </a:endParaRPr>
          </a:p>
          <a:p>
            <a:pPr>
              <a:buFont typeface="Arial" charset="0"/>
              <a:buChar char="•"/>
            </a:pPr>
            <a:r>
              <a:rPr lang="en-US" dirty="0" smtClean="0">
                <a:latin typeface="Arial" charset="0"/>
                <a:cs typeface="Arial" charset="0"/>
              </a:rPr>
              <a:t>The Due Date will be automatically set to 48 business hours after the Originate Date but is adjustable. </a:t>
            </a:r>
          </a:p>
          <a:p>
            <a:pPr>
              <a:buFont typeface="Arial" charset="0"/>
              <a:buChar char="•"/>
            </a:pPr>
            <a:endParaRPr lang="en-US" dirty="0" smtClean="0">
              <a:latin typeface="Arial" charset="0"/>
              <a:cs typeface="Arial" charset="0"/>
            </a:endParaRPr>
          </a:p>
          <a:p>
            <a:pPr>
              <a:buFont typeface="Arial" charset="0"/>
              <a:buChar char="•"/>
            </a:pPr>
            <a:r>
              <a:rPr lang="en-US" dirty="0" smtClean="0">
                <a:latin typeface="Arial" charset="0"/>
                <a:cs typeface="Arial" charset="0"/>
              </a:rPr>
              <a:t>The first text box is the “Description” box and is to be used for documenting what the interaction is.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Creating a new TIMS</a:t>
            </a:r>
            <a:endParaRPr lang="en-US" dirty="0"/>
          </a:p>
        </p:txBody>
      </p:sp>
      <p:pic>
        <p:nvPicPr>
          <p:cNvPr id="5122" name="Picture 2"/>
          <p:cNvPicPr>
            <a:picLocks noChangeAspect="1" noChangeArrowheads="1"/>
          </p:cNvPicPr>
          <p:nvPr/>
        </p:nvPicPr>
        <p:blipFill>
          <a:blip r:embed="rId3" cstate="print"/>
          <a:srcRect l="787" t="31752" r="19846" b="26687"/>
          <a:stretch>
            <a:fillRect/>
          </a:stretch>
        </p:blipFill>
        <p:spPr bwMode="auto">
          <a:xfrm>
            <a:off x="533400" y="914400"/>
            <a:ext cx="8305800" cy="3429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TIMS CATEGORIES</a:t>
            </a:r>
            <a:r>
              <a:rPr lang="en-US" baseline="0" dirty="0" smtClean="0"/>
              <a:t> AND REASONS</a:t>
            </a:r>
            <a:endParaRPr lang="en-US" dirty="0"/>
          </a:p>
        </p:txBody>
      </p:sp>
      <p:graphicFrame>
        <p:nvGraphicFramePr>
          <p:cNvPr id="5" name="Table 4"/>
          <p:cNvGraphicFramePr>
            <a:graphicFrameLocks noGrp="1"/>
          </p:cNvGraphicFramePr>
          <p:nvPr/>
        </p:nvGraphicFramePr>
        <p:xfrm>
          <a:off x="228599" y="736030"/>
          <a:ext cx="8763001" cy="5740970"/>
        </p:xfrm>
        <a:graphic>
          <a:graphicData uri="http://schemas.openxmlformats.org/drawingml/2006/table">
            <a:tbl>
              <a:tblPr/>
              <a:tblGrid>
                <a:gridCol w="1564568"/>
                <a:gridCol w="1490065"/>
                <a:gridCol w="1564568"/>
                <a:gridCol w="1263008"/>
                <a:gridCol w="1234625"/>
                <a:gridCol w="1646167"/>
              </a:tblGrid>
              <a:tr h="134707">
                <a:tc>
                  <a:txBody>
                    <a:bodyPr/>
                    <a:lstStyle/>
                    <a:p>
                      <a:pPr algn="ctr" rtl="0" fontAlgn="ctr"/>
                      <a:r>
                        <a:rPr lang="en-US" sz="800" b="1" i="0" u="none" strike="noStrike" dirty="0">
                          <a:solidFill>
                            <a:srgbClr val="FFFFFF"/>
                          </a:solidFill>
                          <a:latin typeface="Arial"/>
                        </a:rPr>
                        <a:t>COBRA </a:t>
                      </a:r>
                    </a:p>
                  </a:txBody>
                  <a:tcPr marL="5789" marR="5789" marT="57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D9E"/>
                    </a:solidFill>
                  </a:tcPr>
                </a:tc>
                <a:tc>
                  <a:txBody>
                    <a:bodyPr/>
                    <a:lstStyle/>
                    <a:p>
                      <a:pPr algn="ctr" rtl="0" fontAlgn="ctr"/>
                      <a:r>
                        <a:rPr lang="en-US" sz="800" b="1" i="0" u="none" strike="noStrike" dirty="0">
                          <a:solidFill>
                            <a:srgbClr val="FFFFFF"/>
                          </a:solidFill>
                          <a:latin typeface="Arial"/>
                        </a:rPr>
                        <a:t>FSA</a:t>
                      </a:r>
                      <a:r>
                        <a:rPr lang="en-US" sz="800" b="0" i="0" u="none" strike="noStrike" dirty="0">
                          <a:solidFill>
                            <a:srgbClr val="FFFFFF"/>
                          </a:solidFill>
                          <a:latin typeface="Calibri"/>
                        </a:rPr>
                        <a:t> </a:t>
                      </a:r>
                      <a:r>
                        <a:rPr lang="en-US" sz="800" b="1" i="0" u="none" strike="noStrike" dirty="0">
                          <a:solidFill>
                            <a:srgbClr val="FFFFFF"/>
                          </a:solidFill>
                          <a:latin typeface="Arial"/>
                        </a:rPr>
                        <a:t> </a:t>
                      </a:r>
                    </a:p>
                  </a:txBody>
                  <a:tcPr marL="5789" marR="5789" marT="57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D9E"/>
                    </a:solidFill>
                  </a:tcPr>
                </a:tc>
                <a:tc>
                  <a:txBody>
                    <a:bodyPr/>
                    <a:lstStyle/>
                    <a:p>
                      <a:pPr algn="ctr" rtl="0" fontAlgn="ctr"/>
                      <a:r>
                        <a:rPr lang="en-US" sz="800" b="1" i="0" u="none" strike="noStrike" dirty="0">
                          <a:solidFill>
                            <a:srgbClr val="FFFFFF"/>
                          </a:solidFill>
                          <a:latin typeface="Arial"/>
                        </a:rPr>
                        <a:t>Retirement</a:t>
                      </a:r>
                      <a:r>
                        <a:rPr lang="en-US" sz="800" b="0" i="0" u="none" strike="noStrike" dirty="0">
                          <a:solidFill>
                            <a:srgbClr val="FFFFFF"/>
                          </a:solidFill>
                          <a:latin typeface="Calibri"/>
                        </a:rPr>
                        <a:t> </a:t>
                      </a:r>
                      <a:r>
                        <a:rPr lang="en-US" sz="800" b="1" i="0" u="none" strike="noStrike" dirty="0">
                          <a:solidFill>
                            <a:srgbClr val="FFFFFF"/>
                          </a:solidFill>
                          <a:latin typeface="Arial"/>
                        </a:rPr>
                        <a:t> </a:t>
                      </a:r>
                    </a:p>
                  </a:txBody>
                  <a:tcPr marL="5789" marR="5789" marT="57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D9E"/>
                    </a:solidFill>
                  </a:tcPr>
                </a:tc>
                <a:tc>
                  <a:txBody>
                    <a:bodyPr/>
                    <a:lstStyle/>
                    <a:p>
                      <a:pPr algn="ctr" rtl="0" fontAlgn="ctr"/>
                      <a:r>
                        <a:rPr lang="en-US" sz="800" b="1" i="0" u="none" strike="noStrike" dirty="0">
                          <a:solidFill>
                            <a:srgbClr val="FFFFFF"/>
                          </a:solidFill>
                          <a:latin typeface="Arial"/>
                        </a:rPr>
                        <a:t>EnrollOnline</a:t>
                      </a:r>
                    </a:p>
                  </a:txBody>
                  <a:tcPr marL="5789" marR="5789" marT="57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D9E"/>
                    </a:solidFill>
                  </a:tcPr>
                </a:tc>
                <a:tc>
                  <a:txBody>
                    <a:bodyPr/>
                    <a:lstStyle/>
                    <a:p>
                      <a:pPr algn="ctr" rtl="0" fontAlgn="ctr"/>
                      <a:r>
                        <a:rPr lang="en-US" sz="800" b="1" i="0" u="none" strike="noStrike" dirty="0">
                          <a:solidFill>
                            <a:srgbClr val="FFFFFF"/>
                          </a:solidFill>
                          <a:latin typeface="Arial"/>
                        </a:rPr>
                        <a:t>Other Website</a:t>
                      </a:r>
                    </a:p>
                  </a:txBody>
                  <a:tcPr marL="5789" marR="5789" marT="57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D9E"/>
                    </a:solidFill>
                  </a:tcPr>
                </a:tc>
                <a:tc>
                  <a:txBody>
                    <a:bodyPr/>
                    <a:lstStyle/>
                    <a:p>
                      <a:pPr algn="ctr" rtl="0" fontAlgn="ctr"/>
                      <a:r>
                        <a:rPr lang="en-US" sz="800" b="1" i="0" u="none" strike="noStrike" dirty="0">
                          <a:solidFill>
                            <a:srgbClr val="FFFFFF"/>
                          </a:solidFill>
                          <a:latin typeface="Arial"/>
                        </a:rPr>
                        <a:t>Health Care Reform</a:t>
                      </a:r>
                    </a:p>
                  </a:txBody>
                  <a:tcPr marL="5789" marR="5789" marT="57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D9E"/>
                    </a:solidFill>
                  </a:tcPr>
                </a:tc>
              </a:tr>
              <a:tr h="134707">
                <a:tc>
                  <a:txBody>
                    <a:bodyPr/>
                    <a:lstStyle/>
                    <a:p>
                      <a:pPr algn="ctr" rtl="0" fontAlgn="ctr"/>
                      <a:r>
                        <a:rPr lang="en-US" sz="800" b="0" i="0" u="none" strike="noStrike" dirty="0">
                          <a:solidFill>
                            <a:srgbClr val="000000"/>
                          </a:solidFill>
                          <a:latin typeface="Arial"/>
                        </a:rPr>
                        <a:t>Election/Pymt Recd </a:t>
                      </a:r>
                    </a:p>
                  </a:txBody>
                  <a:tcPr marL="5789" marR="5789" marT="5789"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800" b="0" i="0" u="none" strike="noStrike" dirty="0">
                          <a:solidFill>
                            <a:srgbClr val="000000"/>
                          </a:solidFill>
                          <a:latin typeface="Arial"/>
                        </a:rPr>
                        <a:t>Receipt of Claim Inquiry </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800" b="0" i="0" u="none" strike="noStrike" dirty="0">
                          <a:solidFill>
                            <a:srgbClr val="000000"/>
                          </a:solidFill>
                          <a:latin typeface="Arial"/>
                        </a:rPr>
                        <a:t>RET- Claim Interactions</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800" b="0" i="0" u="none" strike="noStrike" dirty="0">
                          <a:solidFill>
                            <a:srgbClr val="000000"/>
                          </a:solidFill>
                          <a:latin typeface="Arial"/>
                        </a:rPr>
                        <a:t>Login Error</a:t>
                      </a:r>
                    </a:p>
                  </a:txBody>
                  <a:tcPr marL="5789" marR="5789" marT="578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800" b="0" i="0" u="none" strike="noStrike" dirty="0">
                          <a:solidFill>
                            <a:srgbClr val="000000"/>
                          </a:solidFill>
                          <a:latin typeface="Arial"/>
                        </a:rPr>
                        <a:t>Login Error</a:t>
                      </a:r>
                    </a:p>
                  </a:txBody>
                  <a:tcPr marL="5789" marR="5789" marT="578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800" b="0" i="0" u="none" strike="noStrike" dirty="0">
                          <a:solidFill>
                            <a:srgbClr val="000000"/>
                          </a:solidFill>
                          <a:latin typeface="Arial"/>
                        </a:rPr>
                        <a:t>Employee Benefits</a:t>
                      </a:r>
                    </a:p>
                  </a:txBody>
                  <a:tcPr marL="5789" marR="5789" marT="5789"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34707">
                <a:tc>
                  <a:txBody>
                    <a:bodyPr/>
                    <a:lstStyle/>
                    <a:p>
                      <a:pPr algn="ctr" rtl="0" fontAlgn="ctr"/>
                      <a:r>
                        <a:rPr lang="en-US" sz="800" b="0" i="0" u="none" strike="noStrike" dirty="0">
                          <a:solidFill>
                            <a:srgbClr val="000000"/>
                          </a:solidFill>
                          <a:latin typeface="Arial"/>
                        </a:rPr>
                        <a:t>Coupons </a:t>
                      </a:r>
                    </a:p>
                  </a:txBody>
                  <a:tcPr marL="5789" marR="5789" marT="5789"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800" b="0" i="0" u="none" strike="noStrike" dirty="0">
                          <a:solidFill>
                            <a:srgbClr val="000000"/>
                          </a:solidFill>
                          <a:latin typeface="Arial"/>
                        </a:rPr>
                        <a:t>Reimbursement Check Status </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RET- Billing Voucher Questions</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System Block</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System Block</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Dependent Eligibility</a:t>
                      </a:r>
                    </a:p>
                  </a:txBody>
                  <a:tcPr marL="5789" marR="5789" marT="5789" marB="0" anchor="ctr">
                    <a:lnL>
                      <a:noFill/>
                    </a:lnL>
                    <a:lnR w="12700" cap="flat" cmpd="sng" algn="ctr">
                      <a:solidFill>
                        <a:srgbClr val="000000"/>
                      </a:solidFill>
                      <a:prstDash val="solid"/>
                      <a:round/>
                      <a:headEnd type="none" w="med" len="med"/>
                      <a:tailEnd type="none" w="med" len="med"/>
                    </a:lnR>
                    <a:lnT>
                      <a:noFill/>
                    </a:lnT>
                    <a:lnB>
                      <a:noFill/>
                    </a:lnB>
                  </a:tcPr>
                </a:tc>
              </a:tr>
              <a:tr h="134707">
                <a:tc>
                  <a:txBody>
                    <a:bodyPr/>
                    <a:lstStyle/>
                    <a:p>
                      <a:pPr algn="ctr" rtl="0" fontAlgn="ctr"/>
                      <a:r>
                        <a:rPr lang="en-US" sz="800" b="0" i="0" u="none" strike="noStrike" dirty="0">
                          <a:solidFill>
                            <a:srgbClr val="000000"/>
                          </a:solidFill>
                          <a:latin typeface="Arial"/>
                        </a:rPr>
                        <a:t>COBRA-Eligibility w/carriers</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800" b="0" i="0" u="none" strike="noStrike" dirty="0">
                          <a:solidFill>
                            <a:srgbClr val="000000"/>
                          </a:solidFill>
                          <a:latin typeface="Arial"/>
                        </a:rPr>
                        <a:t>Account Balance Inquiry </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RET-Coverage/Eligibility</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New Hire Enrollment Issue</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New Hire Enrollment Issue</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Pre Existing Conditions </a:t>
                      </a:r>
                    </a:p>
                  </a:txBody>
                  <a:tcPr marL="5789" marR="5789" marT="5789" marB="0" anchor="ctr">
                    <a:lnL>
                      <a:noFill/>
                    </a:lnL>
                    <a:lnR w="12700" cap="flat" cmpd="sng" algn="ctr">
                      <a:solidFill>
                        <a:srgbClr val="000000"/>
                      </a:solidFill>
                      <a:prstDash val="solid"/>
                      <a:round/>
                      <a:headEnd type="none" w="med" len="med"/>
                      <a:tailEnd type="none" w="med" len="med"/>
                    </a:lnR>
                    <a:lnT>
                      <a:noFill/>
                    </a:lnT>
                    <a:lnB>
                      <a:noFill/>
                    </a:lnB>
                  </a:tcPr>
                </a:tc>
              </a:tr>
              <a:tr h="134707">
                <a:tc>
                  <a:txBody>
                    <a:bodyPr/>
                    <a:lstStyle/>
                    <a:p>
                      <a:pPr algn="ctr" rtl="0" fontAlgn="ctr"/>
                      <a:r>
                        <a:rPr lang="en-US" sz="800" b="0" i="0" u="none" strike="noStrike" dirty="0">
                          <a:solidFill>
                            <a:srgbClr val="000000"/>
                          </a:solidFill>
                          <a:latin typeface="Arial"/>
                        </a:rPr>
                        <a:t>COBRA Cost </a:t>
                      </a:r>
                    </a:p>
                  </a:txBody>
                  <a:tcPr marL="5789" marR="5789" marT="5789"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800" b="0" i="0" u="none" strike="noStrike" dirty="0">
                          <a:solidFill>
                            <a:srgbClr val="000000"/>
                          </a:solidFill>
                          <a:latin typeface="Arial"/>
                        </a:rPr>
                        <a:t>Claim Denial Letter </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RET-ID card Request</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Open Enrollment Issue</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Open Enrollment Issue</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Health Care Costs</a:t>
                      </a:r>
                    </a:p>
                  </a:txBody>
                  <a:tcPr marL="5789" marR="5789" marT="5789" marB="0" anchor="ctr">
                    <a:lnL>
                      <a:noFill/>
                    </a:lnL>
                    <a:lnR w="12700" cap="flat" cmpd="sng" algn="ctr">
                      <a:solidFill>
                        <a:srgbClr val="000000"/>
                      </a:solidFill>
                      <a:prstDash val="solid"/>
                      <a:round/>
                      <a:headEnd type="none" w="med" len="med"/>
                      <a:tailEnd type="none" w="med" len="med"/>
                    </a:lnR>
                    <a:lnT>
                      <a:noFill/>
                    </a:lnT>
                    <a:lnB>
                      <a:noFill/>
                    </a:lnB>
                  </a:tcPr>
                </a:tc>
              </a:tr>
              <a:tr h="134707">
                <a:tc>
                  <a:txBody>
                    <a:bodyPr/>
                    <a:lstStyle/>
                    <a:p>
                      <a:pPr algn="ctr" rtl="0" fontAlgn="ctr"/>
                      <a:r>
                        <a:rPr lang="en-US" sz="800" b="0" i="0" u="none" strike="noStrike" dirty="0">
                          <a:solidFill>
                            <a:srgbClr val="000000"/>
                          </a:solidFill>
                          <a:latin typeface="Arial"/>
                        </a:rPr>
                        <a:t>Non-Pymt/Termination </a:t>
                      </a:r>
                    </a:p>
                  </a:txBody>
                  <a:tcPr marL="5789" marR="5789" marT="5789"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800" b="0" i="0" u="none" strike="noStrike" dirty="0">
                          <a:solidFill>
                            <a:srgbClr val="000000"/>
                          </a:solidFill>
                          <a:latin typeface="Arial"/>
                        </a:rPr>
                        <a:t>Card Substantiation Letter </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RET-Pharmacy</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QLE Issue</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QLE Issue</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FSA</a:t>
                      </a:r>
                    </a:p>
                  </a:txBody>
                  <a:tcPr marL="5789" marR="5789" marT="5789" marB="0" anchor="ctr">
                    <a:lnL>
                      <a:noFill/>
                    </a:lnL>
                    <a:lnR w="12700" cap="flat" cmpd="sng" algn="ctr">
                      <a:solidFill>
                        <a:srgbClr val="000000"/>
                      </a:solidFill>
                      <a:prstDash val="solid"/>
                      <a:round/>
                      <a:headEnd type="none" w="med" len="med"/>
                      <a:tailEnd type="none" w="med" len="med"/>
                    </a:lnR>
                    <a:lnT>
                      <a:noFill/>
                    </a:lnT>
                    <a:lnB>
                      <a:noFill/>
                    </a:lnB>
                  </a:tcPr>
                </a:tc>
              </a:tr>
              <a:tr h="134707">
                <a:tc>
                  <a:txBody>
                    <a:bodyPr/>
                    <a:lstStyle/>
                    <a:p>
                      <a:pPr algn="ctr" rtl="0" fontAlgn="ctr"/>
                      <a:r>
                        <a:rPr lang="en-US" sz="800" b="0" i="0" u="none" strike="noStrike" dirty="0">
                          <a:solidFill>
                            <a:srgbClr val="000000"/>
                          </a:solidFill>
                          <a:latin typeface="Arial"/>
                        </a:rPr>
                        <a:t>Conversion </a:t>
                      </a:r>
                    </a:p>
                  </a:txBody>
                  <a:tcPr marL="5789" marR="5789" marT="5789"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800" b="0" i="0" u="none" strike="noStrike" dirty="0">
                          <a:solidFill>
                            <a:srgbClr val="000000"/>
                          </a:solidFill>
                          <a:latin typeface="Arial"/>
                        </a:rPr>
                        <a:t>Expense Eligibility Inquiry</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401K</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FSA</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FSA</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Medicare</a:t>
                      </a:r>
                    </a:p>
                  </a:txBody>
                  <a:tcPr marL="5789" marR="5789" marT="5789" marB="0" anchor="ctr">
                    <a:lnL>
                      <a:noFill/>
                    </a:lnL>
                    <a:lnR w="12700" cap="flat" cmpd="sng" algn="ctr">
                      <a:solidFill>
                        <a:srgbClr val="000000"/>
                      </a:solidFill>
                      <a:prstDash val="solid"/>
                      <a:round/>
                      <a:headEnd type="none" w="med" len="med"/>
                      <a:tailEnd type="none" w="med" len="med"/>
                    </a:lnR>
                    <a:lnT>
                      <a:noFill/>
                    </a:lnT>
                    <a:lnB>
                      <a:noFill/>
                    </a:lnB>
                  </a:tcPr>
                </a:tc>
              </a:tr>
              <a:tr h="190174">
                <a:tc>
                  <a:txBody>
                    <a:bodyPr/>
                    <a:lstStyle/>
                    <a:p>
                      <a:pPr algn="ctr" rtl="0" fontAlgn="ctr"/>
                      <a:r>
                        <a:rPr lang="en-US" sz="800" b="0" i="0" u="none" strike="noStrike" dirty="0">
                          <a:solidFill>
                            <a:srgbClr val="000000"/>
                          </a:solidFill>
                          <a:latin typeface="Arial"/>
                        </a:rPr>
                        <a:t>COBRA-Other </a:t>
                      </a:r>
                    </a:p>
                  </a:txBody>
                  <a:tcPr marL="5789" marR="5789" marT="5789"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800" b="0" i="0" u="none" strike="noStrike" dirty="0">
                          <a:solidFill>
                            <a:srgbClr val="000000"/>
                          </a:solidFill>
                          <a:latin typeface="Arial"/>
                        </a:rPr>
                        <a:t>Card Not Working </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RET-Pension Questions</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COBRA</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COBRA</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Summary of Benefit Coverage (SBC) Request</a:t>
                      </a:r>
                    </a:p>
                  </a:txBody>
                  <a:tcPr marL="5789" marR="5789" marT="5789" marB="0" anchor="ctr">
                    <a:lnL>
                      <a:noFill/>
                    </a:lnL>
                    <a:lnR w="12700" cap="flat" cmpd="sng" algn="ctr">
                      <a:solidFill>
                        <a:srgbClr val="000000"/>
                      </a:solidFill>
                      <a:prstDash val="solid"/>
                      <a:round/>
                      <a:headEnd type="none" w="med" len="med"/>
                      <a:tailEnd type="none" w="med" len="med"/>
                    </a:lnR>
                    <a:lnT>
                      <a:noFill/>
                    </a:lnT>
                    <a:lnB>
                      <a:noFill/>
                    </a:lnB>
                  </a:tcPr>
                </a:tc>
              </a:tr>
              <a:tr h="134707">
                <a:tc>
                  <a:txBody>
                    <a:bodyPr/>
                    <a:lstStyle/>
                    <a:p>
                      <a:pPr algn="ctr" rtl="0" fontAlgn="ctr"/>
                      <a:r>
                        <a:rPr lang="en-US" sz="800" b="0" i="0" u="none" strike="noStrike" dirty="0">
                          <a:solidFill>
                            <a:srgbClr val="000000"/>
                          </a:solidFill>
                          <a:latin typeface="Arial"/>
                        </a:rPr>
                        <a:t>Life Events </a:t>
                      </a:r>
                    </a:p>
                  </a:txBody>
                  <a:tcPr marL="5789" marR="5789" marT="5789"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800" b="0" i="0" u="none" strike="noStrike" dirty="0">
                          <a:solidFill>
                            <a:srgbClr val="000000"/>
                          </a:solidFill>
                          <a:latin typeface="Arial"/>
                        </a:rPr>
                        <a:t>Card Suspended </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RET-Status of Retirement</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Questions</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Questions</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Other</a:t>
                      </a:r>
                    </a:p>
                  </a:txBody>
                  <a:tcPr marL="5789" marR="5789" marT="5789" marB="0" anchor="ctr">
                    <a:lnL>
                      <a:noFill/>
                    </a:lnL>
                    <a:lnR w="12700" cap="flat" cmpd="sng" algn="ctr">
                      <a:solidFill>
                        <a:srgbClr val="000000"/>
                      </a:solidFill>
                      <a:prstDash val="solid"/>
                      <a:round/>
                      <a:headEnd type="none" w="med" len="med"/>
                      <a:tailEnd type="none" w="med" len="med"/>
                    </a:lnR>
                    <a:lnT>
                      <a:noFill/>
                    </a:lnT>
                    <a:lnB>
                      <a:noFill/>
                    </a:lnB>
                  </a:tcPr>
                </a:tc>
              </a:tr>
              <a:tr h="134707">
                <a:tc>
                  <a:txBody>
                    <a:bodyPr/>
                    <a:lstStyle/>
                    <a:p>
                      <a:pPr algn="ctr" rtl="0" fontAlgn="ctr"/>
                      <a:r>
                        <a:rPr lang="en-US" sz="800" b="0" i="0" u="none" strike="noStrike" dirty="0">
                          <a:solidFill>
                            <a:srgbClr val="000000"/>
                          </a:solidFill>
                          <a:latin typeface="Arial"/>
                        </a:rPr>
                        <a:t>Census Update </a:t>
                      </a:r>
                    </a:p>
                  </a:txBody>
                  <a:tcPr marL="5789" marR="5789" marT="5789"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800" b="0" i="0" u="none" strike="noStrike" dirty="0">
                          <a:solidFill>
                            <a:srgbClr val="000000"/>
                          </a:solidFill>
                          <a:latin typeface="Arial"/>
                        </a:rPr>
                        <a:t>Lost/Stolen Card </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RET-Other</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a:noFill/>
                    </a:lnB>
                  </a:tcPr>
                </a:tc>
                <a:tc>
                  <a:txBody>
                    <a:bodyPr/>
                    <a:lstStyle/>
                    <a:p>
                      <a:pPr algn="ctr" fontAlgn="ctr"/>
                      <a:endParaRPr lang="en-US" sz="800" b="0" i="0" u="none" strike="noStrike" dirty="0">
                        <a:solidFill>
                          <a:srgbClr val="000000"/>
                        </a:solidFill>
                        <a:latin typeface="Arial"/>
                      </a:endParaRPr>
                    </a:p>
                  </a:txBody>
                  <a:tcPr marL="5789" marR="5789" marT="5789" marB="0" anchor="ctr">
                    <a:lnL>
                      <a:noFill/>
                    </a:lnL>
                    <a:lnR>
                      <a:noFill/>
                    </a:lnR>
                    <a:lnT>
                      <a:noFill/>
                    </a:lnT>
                    <a:lnB>
                      <a:noFill/>
                    </a:lnB>
                  </a:tcPr>
                </a:tc>
                <a:tc>
                  <a:txBody>
                    <a:bodyPr/>
                    <a:lstStyle/>
                    <a:p>
                      <a:pPr algn="ctr" rtl="0" fontAlgn="ctr"/>
                      <a:endParaRPr lang="en-US" sz="800" b="0" i="0" u="none" strike="noStrike" dirty="0">
                        <a:solidFill>
                          <a:srgbClr val="000000"/>
                        </a:solidFill>
                        <a:latin typeface="Arial"/>
                      </a:endParaRP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 </a:t>
                      </a:r>
                    </a:p>
                  </a:txBody>
                  <a:tcPr marL="5789" marR="5789" marT="5789" marB="0" anchor="ctr">
                    <a:lnL>
                      <a:noFill/>
                    </a:lnL>
                    <a:lnR w="12700" cap="flat" cmpd="sng" algn="ctr">
                      <a:solidFill>
                        <a:srgbClr val="000000"/>
                      </a:solidFill>
                      <a:prstDash val="solid"/>
                      <a:round/>
                      <a:headEnd type="none" w="med" len="med"/>
                      <a:tailEnd type="none" w="med" len="med"/>
                    </a:lnR>
                    <a:lnT>
                      <a:noFill/>
                    </a:lnT>
                    <a:lnB>
                      <a:noFill/>
                    </a:lnB>
                  </a:tcPr>
                </a:tc>
              </a:tr>
              <a:tr h="134707">
                <a:tc>
                  <a:txBody>
                    <a:bodyPr/>
                    <a:lstStyle/>
                    <a:p>
                      <a:pPr algn="ctr" rtl="0" fontAlgn="ctr"/>
                      <a:r>
                        <a:rPr lang="en-US" sz="800" b="0" i="0" u="none" strike="noStrike" dirty="0">
                          <a:solidFill>
                            <a:srgbClr val="000000"/>
                          </a:solidFill>
                          <a:latin typeface="Arial"/>
                        </a:rPr>
                        <a:t>ACH </a:t>
                      </a:r>
                    </a:p>
                  </a:txBody>
                  <a:tcPr marL="5789" marR="5789" marT="5789"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800" b="0" i="0" u="none" strike="noStrike" dirty="0">
                          <a:solidFill>
                            <a:srgbClr val="000000"/>
                          </a:solidFill>
                          <a:latin typeface="Arial"/>
                        </a:rPr>
                        <a:t>Request for Forms</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a:noFill/>
                    </a:lnB>
                  </a:tcPr>
                </a:tc>
                <a:tc>
                  <a:txBody>
                    <a:bodyPr/>
                    <a:lstStyle/>
                    <a:p>
                      <a:pPr algn="ctr" fontAlgn="ctr"/>
                      <a:endParaRPr lang="en-US" sz="800" b="0" i="0" u="none" strike="noStrike" dirty="0">
                        <a:solidFill>
                          <a:srgbClr val="000000"/>
                        </a:solidFill>
                        <a:latin typeface="Arial"/>
                      </a:endParaRPr>
                    </a:p>
                  </a:txBody>
                  <a:tcPr marL="5789" marR="5789" marT="5789" marB="0" anchor="ctr">
                    <a:lnL>
                      <a:noFill/>
                    </a:lnL>
                    <a:lnR>
                      <a:noFill/>
                    </a:lnR>
                    <a:lnT>
                      <a:noFill/>
                    </a:lnT>
                    <a:lnB>
                      <a:noFill/>
                    </a:lnB>
                  </a:tcPr>
                </a:tc>
                <a:tc>
                  <a:txBody>
                    <a:bodyPr/>
                    <a:lstStyle/>
                    <a:p>
                      <a:pPr algn="ctr" fontAlgn="ctr"/>
                      <a:endParaRPr lang="en-US" sz="800" b="0" i="0" u="none" strike="noStrike" dirty="0">
                        <a:solidFill>
                          <a:srgbClr val="000000"/>
                        </a:solidFill>
                        <a:latin typeface="Arial"/>
                      </a:endParaRPr>
                    </a:p>
                  </a:txBody>
                  <a:tcPr marL="5789" marR="5789" marT="5789" marB="0" anchor="ctr">
                    <a:lnL>
                      <a:noFill/>
                    </a:lnL>
                    <a:lnR>
                      <a:noFill/>
                    </a:lnR>
                    <a:lnT>
                      <a:noFill/>
                    </a:lnT>
                    <a:lnB>
                      <a:noFill/>
                    </a:lnB>
                  </a:tcPr>
                </a:tc>
                <a:tc>
                  <a:txBody>
                    <a:bodyPr/>
                    <a:lstStyle/>
                    <a:p>
                      <a:pPr algn="ctr" rtl="0" fontAlgn="ctr"/>
                      <a:endParaRPr lang="en-US" sz="800" b="0" i="0" u="none" strike="noStrike" dirty="0">
                        <a:solidFill>
                          <a:srgbClr val="000000"/>
                        </a:solidFill>
                        <a:latin typeface="Arial"/>
                      </a:endParaRP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 </a:t>
                      </a:r>
                    </a:p>
                  </a:txBody>
                  <a:tcPr marL="5789" marR="5789" marT="5789" marB="0" anchor="ctr">
                    <a:lnL>
                      <a:noFill/>
                    </a:lnL>
                    <a:lnR w="12700" cap="flat" cmpd="sng" algn="ctr">
                      <a:solidFill>
                        <a:srgbClr val="000000"/>
                      </a:solidFill>
                      <a:prstDash val="solid"/>
                      <a:round/>
                      <a:headEnd type="none" w="med" len="med"/>
                      <a:tailEnd type="none" w="med" len="med"/>
                    </a:lnR>
                    <a:lnT>
                      <a:noFill/>
                    </a:lnT>
                    <a:lnB>
                      <a:noFill/>
                    </a:lnB>
                  </a:tcPr>
                </a:tc>
              </a:tr>
              <a:tr h="134707">
                <a:tc>
                  <a:txBody>
                    <a:bodyPr/>
                    <a:lstStyle/>
                    <a:p>
                      <a:pPr algn="ctr" rtl="0" fontAlgn="ctr"/>
                      <a:r>
                        <a:rPr lang="en-US" sz="800" b="0" i="0" u="none" strike="noStrike" dirty="0">
                          <a:solidFill>
                            <a:srgbClr val="000000"/>
                          </a:solidFill>
                          <a:latin typeface="Arial"/>
                        </a:rPr>
                        <a:t>Appeal/Exceptions </a:t>
                      </a:r>
                    </a:p>
                  </a:txBody>
                  <a:tcPr marL="5789" marR="5789" marT="5789"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800" b="0" i="0" u="none" strike="noStrike" dirty="0">
                          <a:solidFill>
                            <a:srgbClr val="000000"/>
                          </a:solidFill>
                          <a:latin typeface="Arial"/>
                        </a:rPr>
                        <a:t>FSA - Other</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a:noFill/>
                    </a:lnB>
                  </a:tcPr>
                </a:tc>
                <a:tc>
                  <a:txBody>
                    <a:bodyPr/>
                    <a:lstStyle/>
                    <a:p>
                      <a:pPr algn="ctr" fontAlgn="ctr"/>
                      <a:endParaRPr lang="en-US" sz="800" b="0" i="0" u="none" strike="noStrike" dirty="0">
                        <a:solidFill>
                          <a:srgbClr val="000000"/>
                        </a:solidFill>
                        <a:latin typeface="Arial"/>
                      </a:endParaRPr>
                    </a:p>
                  </a:txBody>
                  <a:tcPr marL="5789" marR="5789" marT="5789" marB="0" anchor="ctr">
                    <a:lnL>
                      <a:noFill/>
                    </a:lnL>
                    <a:lnR>
                      <a:noFill/>
                    </a:lnR>
                    <a:lnT>
                      <a:noFill/>
                    </a:lnT>
                    <a:lnB>
                      <a:noFill/>
                    </a:lnB>
                  </a:tcPr>
                </a:tc>
                <a:tc>
                  <a:txBody>
                    <a:bodyPr/>
                    <a:lstStyle/>
                    <a:p>
                      <a:pPr algn="ctr" fontAlgn="ctr"/>
                      <a:endParaRPr lang="en-US" sz="800" b="0" i="0" u="none" strike="noStrike" dirty="0">
                        <a:solidFill>
                          <a:srgbClr val="000000"/>
                        </a:solidFill>
                        <a:latin typeface="Arial"/>
                      </a:endParaRPr>
                    </a:p>
                  </a:txBody>
                  <a:tcPr marL="5789" marR="5789" marT="5789" marB="0" anchor="ctr">
                    <a:lnL>
                      <a:noFill/>
                    </a:lnL>
                    <a:lnR>
                      <a:noFill/>
                    </a:lnR>
                    <a:lnT>
                      <a:noFill/>
                    </a:lnT>
                    <a:lnB>
                      <a:noFill/>
                    </a:lnB>
                  </a:tcPr>
                </a:tc>
                <a:tc>
                  <a:txBody>
                    <a:bodyPr/>
                    <a:lstStyle/>
                    <a:p>
                      <a:pPr algn="ctr" rtl="0" fontAlgn="ctr"/>
                      <a:endParaRPr lang="en-US" sz="800" b="0" i="0" u="none" strike="noStrike" dirty="0">
                        <a:solidFill>
                          <a:srgbClr val="000000"/>
                        </a:solidFill>
                        <a:latin typeface="Arial"/>
                      </a:endParaRP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 </a:t>
                      </a:r>
                    </a:p>
                  </a:txBody>
                  <a:tcPr marL="5789" marR="5789" marT="5789" marB="0" anchor="ctr">
                    <a:lnL>
                      <a:noFill/>
                    </a:lnL>
                    <a:lnR w="12700" cap="flat" cmpd="sng" algn="ctr">
                      <a:solidFill>
                        <a:srgbClr val="000000"/>
                      </a:solidFill>
                      <a:prstDash val="solid"/>
                      <a:round/>
                      <a:headEnd type="none" w="med" len="med"/>
                      <a:tailEnd type="none" w="med" len="med"/>
                    </a:lnR>
                    <a:lnT>
                      <a:noFill/>
                    </a:lnT>
                    <a:lnB>
                      <a:noFill/>
                    </a:lnB>
                  </a:tcPr>
                </a:tc>
              </a:tr>
              <a:tr h="134707">
                <a:tc>
                  <a:txBody>
                    <a:bodyPr/>
                    <a:lstStyle/>
                    <a:p>
                      <a:pPr algn="ctr" rtl="0" fontAlgn="ctr"/>
                      <a:r>
                        <a:rPr lang="en-US" sz="800" b="0" i="0" u="none" strike="noStrike" dirty="0">
                          <a:solidFill>
                            <a:srgbClr val="000000"/>
                          </a:solidFill>
                          <a:latin typeface="Arial"/>
                        </a:rPr>
                        <a:t>Data Security Issue </a:t>
                      </a:r>
                    </a:p>
                  </a:txBody>
                  <a:tcPr marL="5789" marR="5789" marT="5789"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800" b="0" i="0" u="none" strike="noStrike" dirty="0">
                          <a:solidFill>
                            <a:srgbClr val="000000"/>
                          </a:solidFill>
                          <a:latin typeface="Arial"/>
                        </a:rPr>
                        <a:t>Appeals/Exceptions</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a:noFill/>
                    </a:lnB>
                  </a:tcPr>
                </a:tc>
                <a:tc>
                  <a:txBody>
                    <a:bodyPr/>
                    <a:lstStyle/>
                    <a:p>
                      <a:pPr algn="ctr" fontAlgn="ctr"/>
                      <a:endParaRPr lang="en-US" sz="800" b="0" i="0" u="none" strike="noStrike" dirty="0">
                        <a:solidFill>
                          <a:srgbClr val="000000"/>
                        </a:solidFill>
                        <a:latin typeface="Arial"/>
                      </a:endParaRPr>
                    </a:p>
                  </a:txBody>
                  <a:tcPr marL="5789" marR="5789" marT="5789" marB="0" anchor="ctr">
                    <a:lnL>
                      <a:noFill/>
                    </a:lnL>
                    <a:lnR>
                      <a:noFill/>
                    </a:lnR>
                    <a:lnT>
                      <a:noFill/>
                    </a:lnT>
                    <a:lnB>
                      <a:noFill/>
                    </a:lnB>
                  </a:tcPr>
                </a:tc>
                <a:tc>
                  <a:txBody>
                    <a:bodyPr/>
                    <a:lstStyle/>
                    <a:p>
                      <a:pPr algn="ctr" fontAlgn="ctr"/>
                      <a:endParaRPr lang="en-US" sz="800" b="0" i="0" u="none" strike="noStrike" dirty="0">
                        <a:solidFill>
                          <a:srgbClr val="000000"/>
                        </a:solidFill>
                        <a:latin typeface="Arial"/>
                      </a:endParaRPr>
                    </a:p>
                  </a:txBody>
                  <a:tcPr marL="5789" marR="5789" marT="5789" marB="0" anchor="ctr">
                    <a:lnL>
                      <a:noFill/>
                    </a:lnL>
                    <a:lnR>
                      <a:noFill/>
                    </a:lnR>
                    <a:lnT>
                      <a:noFill/>
                    </a:lnT>
                    <a:lnB>
                      <a:noFill/>
                    </a:lnB>
                  </a:tcPr>
                </a:tc>
                <a:tc>
                  <a:txBody>
                    <a:bodyPr/>
                    <a:lstStyle/>
                    <a:p>
                      <a:pPr algn="ctr" rtl="0" fontAlgn="ctr"/>
                      <a:endParaRPr lang="en-US" sz="800" b="0" i="0" u="none" strike="noStrike" dirty="0">
                        <a:solidFill>
                          <a:srgbClr val="000000"/>
                        </a:solidFill>
                        <a:latin typeface="Arial"/>
                      </a:endParaRP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 </a:t>
                      </a:r>
                    </a:p>
                  </a:txBody>
                  <a:tcPr marL="5789" marR="5789" marT="5789" marB="0" anchor="ctr">
                    <a:lnL>
                      <a:noFill/>
                    </a:lnL>
                    <a:lnR w="12700" cap="flat" cmpd="sng" algn="ctr">
                      <a:solidFill>
                        <a:srgbClr val="000000"/>
                      </a:solidFill>
                      <a:prstDash val="solid"/>
                      <a:round/>
                      <a:headEnd type="none" w="med" len="med"/>
                      <a:tailEnd type="none" w="med" len="med"/>
                    </a:lnR>
                    <a:lnT>
                      <a:noFill/>
                    </a:lnT>
                    <a:lnB>
                      <a:noFill/>
                    </a:lnB>
                  </a:tcPr>
                </a:tc>
              </a:tr>
              <a:tr h="134707">
                <a:tc>
                  <a:txBody>
                    <a:bodyPr/>
                    <a:lstStyle/>
                    <a:p>
                      <a:pPr algn="ctr" rtl="0" fontAlgn="ctr"/>
                      <a:r>
                        <a:rPr lang="en-US" sz="800" b="0" i="0" u="none" strike="noStrike" dirty="0">
                          <a:solidFill>
                            <a:srgbClr val="000000"/>
                          </a:solidFill>
                          <a:latin typeface="Arial"/>
                        </a:rPr>
                        <a:t>Medicare Eligibility </a:t>
                      </a:r>
                    </a:p>
                  </a:txBody>
                  <a:tcPr marL="5789" marR="5789" marT="5789"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dirty="0">
                          <a:solidFill>
                            <a:srgbClr val="000000"/>
                          </a:solidFill>
                          <a:latin typeface="Arial"/>
                        </a:rPr>
                        <a:t>Wired Commute Inquiry </a:t>
                      </a:r>
                    </a:p>
                  </a:txBody>
                  <a:tcPr marL="5789" marR="5789" marT="578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dirty="0">
                        <a:solidFill>
                          <a:srgbClr val="000000"/>
                        </a:solidFill>
                        <a:latin typeface="Arial"/>
                      </a:endParaRPr>
                    </a:p>
                  </a:txBody>
                  <a:tcPr marL="5789" marR="5789" marT="578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dirty="0">
                        <a:solidFill>
                          <a:srgbClr val="000000"/>
                        </a:solidFill>
                        <a:latin typeface="Arial"/>
                      </a:endParaRPr>
                    </a:p>
                  </a:txBody>
                  <a:tcPr marL="5789" marR="5789" marT="578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endParaRPr lang="en-US" sz="800" b="0" i="0" u="none" strike="noStrike" dirty="0">
                        <a:solidFill>
                          <a:srgbClr val="000000"/>
                        </a:solidFill>
                        <a:latin typeface="Arial"/>
                      </a:endParaRPr>
                    </a:p>
                  </a:txBody>
                  <a:tcPr marL="5789" marR="5789" marT="578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dirty="0">
                          <a:solidFill>
                            <a:srgbClr val="000000"/>
                          </a:solidFill>
                          <a:latin typeface="Arial"/>
                        </a:rPr>
                        <a:t> </a:t>
                      </a:r>
                    </a:p>
                  </a:txBody>
                  <a:tcPr marL="5789" marR="5789" marT="5789"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34707">
                <a:tc>
                  <a:txBody>
                    <a:bodyPr/>
                    <a:lstStyle/>
                    <a:p>
                      <a:pPr algn="ctr" rtl="0" fontAlgn="ctr"/>
                      <a:r>
                        <a:rPr lang="en-US" sz="800" b="1" i="0" u="none" strike="noStrike" dirty="0">
                          <a:solidFill>
                            <a:srgbClr val="FFFFFF"/>
                          </a:solidFill>
                          <a:latin typeface="Arial"/>
                        </a:rPr>
                        <a:t>H&amp;W</a:t>
                      </a:r>
                    </a:p>
                  </a:txBody>
                  <a:tcPr marL="5789" marR="5789" marT="57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D9E"/>
                    </a:solidFill>
                  </a:tcPr>
                </a:tc>
                <a:tc>
                  <a:txBody>
                    <a:bodyPr/>
                    <a:lstStyle/>
                    <a:p>
                      <a:pPr algn="ctr" rtl="0" fontAlgn="ctr"/>
                      <a:r>
                        <a:rPr lang="en-US" sz="800" b="1" i="0" u="none" strike="noStrike" dirty="0">
                          <a:solidFill>
                            <a:srgbClr val="FFFFFF"/>
                          </a:solidFill>
                          <a:latin typeface="Arial"/>
                        </a:rPr>
                        <a:t>H&amp;W</a:t>
                      </a:r>
                      <a:r>
                        <a:rPr lang="en-US" sz="800" b="0" i="0" u="none" strike="noStrike" dirty="0">
                          <a:solidFill>
                            <a:srgbClr val="FFFFFF"/>
                          </a:solidFill>
                          <a:latin typeface="Calibri"/>
                        </a:rPr>
                        <a:t> (cont’d)</a:t>
                      </a:r>
                      <a:r>
                        <a:rPr lang="en-US" sz="800" b="0" i="0" u="none" strike="noStrike" dirty="0">
                          <a:solidFill>
                            <a:srgbClr val="FFFFFF"/>
                          </a:solidFill>
                          <a:latin typeface="Arial"/>
                        </a:rPr>
                        <a:t> </a:t>
                      </a:r>
                      <a:r>
                        <a:rPr lang="en-US" sz="800" b="1" i="0" u="none" strike="noStrike" dirty="0">
                          <a:solidFill>
                            <a:srgbClr val="FFFFFF"/>
                          </a:solidFill>
                          <a:latin typeface="Arial"/>
                        </a:rPr>
                        <a:t> </a:t>
                      </a:r>
                    </a:p>
                  </a:txBody>
                  <a:tcPr marL="5789" marR="5789" marT="57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D9E"/>
                    </a:solidFill>
                  </a:tcPr>
                </a:tc>
                <a:tc>
                  <a:txBody>
                    <a:bodyPr/>
                    <a:lstStyle/>
                    <a:p>
                      <a:pPr algn="ctr" rtl="0" fontAlgn="ctr"/>
                      <a:r>
                        <a:rPr lang="en-US" sz="800" b="1" i="0" u="none" strike="noStrike" dirty="0">
                          <a:solidFill>
                            <a:srgbClr val="FFFFFF"/>
                          </a:solidFill>
                          <a:latin typeface="Arial"/>
                        </a:rPr>
                        <a:t>Enrollment</a:t>
                      </a:r>
                      <a:r>
                        <a:rPr lang="en-US" sz="800" b="0" i="0" u="none" strike="noStrike" dirty="0">
                          <a:solidFill>
                            <a:srgbClr val="FFFFFF"/>
                          </a:solidFill>
                          <a:latin typeface="Calibri"/>
                        </a:rPr>
                        <a:t> </a:t>
                      </a:r>
                      <a:r>
                        <a:rPr lang="en-US" sz="800" b="1" i="0" u="none" strike="noStrike" dirty="0">
                          <a:solidFill>
                            <a:srgbClr val="FFFFFF"/>
                          </a:solidFill>
                          <a:latin typeface="Arial"/>
                        </a:rPr>
                        <a:t> </a:t>
                      </a:r>
                    </a:p>
                  </a:txBody>
                  <a:tcPr marL="5789" marR="5789" marT="57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D9E"/>
                    </a:solidFill>
                  </a:tcPr>
                </a:tc>
                <a:tc>
                  <a:txBody>
                    <a:bodyPr/>
                    <a:lstStyle/>
                    <a:p>
                      <a:pPr algn="ctr" rtl="0" fontAlgn="ctr"/>
                      <a:r>
                        <a:rPr lang="en-US" sz="800" b="1" i="0" u="none" strike="noStrike" dirty="0">
                          <a:solidFill>
                            <a:srgbClr val="FFFFFF"/>
                          </a:solidFill>
                          <a:latin typeface="Arial"/>
                        </a:rPr>
                        <a:t>General/Misc</a:t>
                      </a:r>
                      <a:r>
                        <a:rPr lang="en-US" sz="800" b="0" i="0" u="none" strike="noStrike" dirty="0">
                          <a:solidFill>
                            <a:srgbClr val="FFFFFF"/>
                          </a:solidFill>
                          <a:latin typeface="Calibri"/>
                        </a:rPr>
                        <a:t> </a:t>
                      </a:r>
                      <a:r>
                        <a:rPr lang="en-US" sz="800" b="1" i="0" u="none" strike="noStrike" dirty="0">
                          <a:solidFill>
                            <a:srgbClr val="FFFFFF"/>
                          </a:solidFill>
                          <a:latin typeface="Arial"/>
                        </a:rPr>
                        <a:t> </a:t>
                      </a:r>
                    </a:p>
                  </a:txBody>
                  <a:tcPr marL="5789" marR="5789" marT="57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D9E"/>
                    </a:solidFill>
                  </a:tcPr>
                </a:tc>
                <a:tc>
                  <a:txBody>
                    <a:bodyPr/>
                    <a:lstStyle/>
                    <a:p>
                      <a:pPr algn="ctr" rtl="0" fontAlgn="ctr"/>
                      <a:r>
                        <a:rPr lang="en-US" sz="800" b="1" i="0" u="none" strike="noStrike" dirty="0">
                          <a:solidFill>
                            <a:srgbClr val="FFFFFF"/>
                          </a:solidFill>
                          <a:latin typeface="Arial"/>
                        </a:rPr>
                        <a:t>VB</a:t>
                      </a:r>
                      <a:r>
                        <a:rPr lang="en-US" sz="800" b="0" i="0" u="none" strike="noStrike" dirty="0">
                          <a:solidFill>
                            <a:srgbClr val="FFFFFF"/>
                          </a:solidFill>
                          <a:latin typeface="Calibri"/>
                        </a:rPr>
                        <a:t> </a:t>
                      </a:r>
                      <a:r>
                        <a:rPr lang="en-US" sz="800" b="1" i="0" u="none" strike="noStrike" dirty="0">
                          <a:solidFill>
                            <a:srgbClr val="FFFFFF"/>
                          </a:solidFill>
                          <a:latin typeface="Arial"/>
                        </a:rPr>
                        <a:t> </a:t>
                      </a:r>
                    </a:p>
                  </a:txBody>
                  <a:tcPr marL="5789" marR="5789" marT="57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D9E"/>
                    </a:solidFill>
                  </a:tcPr>
                </a:tc>
                <a:tc>
                  <a:txBody>
                    <a:bodyPr/>
                    <a:lstStyle/>
                    <a:p>
                      <a:pPr algn="ctr" rtl="0" fontAlgn="ctr"/>
                      <a:r>
                        <a:rPr lang="en-US" sz="800" b="1" i="0" u="none" strike="noStrike" dirty="0">
                          <a:solidFill>
                            <a:srgbClr val="FFFFFF"/>
                          </a:solidFill>
                          <a:latin typeface="Arial"/>
                        </a:rPr>
                        <a:t>Health Care Reform</a:t>
                      </a:r>
                    </a:p>
                  </a:txBody>
                  <a:tcPr marL="5789" marR="5789" marT="57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D9E"/>
                    </a:solidFill>
                  </a:tcPr>
                </a:tc>
              </a:tr>
              <a:tr h="134707">
                <a:tc>
                  <a:txBody>
                    <a:bodyPr/>
                    <a:lstStyle/>
                    <a:p>
                      <a:pPr algn="ctr" rtl="0" fontAlgn="ctr"/>
                      <a:r>
                        <a:rPr lang="en-US" sz="800" b="0" i="0" u="none" strike="noStrike" dirty="0">
                          <a:solidFill>
                            <a:srgbClr val="000000"/>
                          </a:solidFill>
                          <a:latin typeface="Arial"/>
                        </a:rPr>
                        <a:t>Medical Coverage</a:t>
                      </a:r>
                    </a:p>
                  </a:txBody>
                  <a:tcPr marL="5789" marR="5789" marT="5789"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800" b="0" i="0" u="none" strike="noStrike" dirty="0">
                          <a:solidFill>
                            <a:srgbClr val="000000"/>
                          </a:solidFill>
                          <a:latin typeface="Arial"/>
                        </a:rPr>
                        <a:t>Vision HMO Application/Forms</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800" b="0" i="0" u="none" strike="noStrike" dirty="0">
                          <a:solidFill>
                            <a:srgbClr val="000000"/>
                          </a:solidFill>
                          <a:latin typeface="Arial"/>
                        </a:rPr>
                        <a:t>New Hire Enrollment</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800" b="0" i="0" u="none" strike="noStrike" dirty="0">
                          <a:solidFill>
                            <a:srgbClr val="000000"/>
                          </a:solidFill>
                          <a:latin typeface="Arial"/>
                        </a:rPr>
                        <a:t>Payroll Deductions</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800" b="0" i="0" u="none" strike="noStrike" dirty="0">
                          <a:solidFill>
                            <a:srgbClr val="000000"/>
                          </a:solidFill>
                          <a:latin typeface="Arial"/>
                        </a:rPr>
                        <a:t>New Hire Enrollment </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800" b="0" i="0" u="none" strike="noStrike" dirty="0">
                          <a:solidFill>
                            <a:srgbClr val="000000"/>
                          </a:solidFill>
                          <a:latin typeface="Arial"/>
                        </a:rPr>
                        <a:t>Employee Benefits</a:t>
                      </a:r>
                    </a:p>
                  </a:txBody>
                  <a:tcPr marL="5789" marR="5789" marT="5789"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34707">
                <a:tc>
                  <a:txBody>
                    <a:bodyPr/>
                    <a:lstStyle/>
                    <a:p>
                      <a:pPr algn="ctr" rtl="0" fontAlgn="ctr"/>
                      <a:r>
                        <a:rPr lang="en-US" sz="800" b="0" i="0" u="none" strike="noStrike" dirty="0">
                          <a:solidFill>
                            <a:srgbClr val="000000"/>
                          </a:solidFill>
                          <a:latin typeface="Arial"/>
                        </a:rPr>
                        <a:t>Medical ID Card</a:t>
                      </a:r>
                    </a:p>
                  </a:txBody>
                  <a:tcPr marL="5789" marR="5789" marT="5789"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800" b="0" i="0" u="none" strike="noStrike" dirty="0">
                          <a:solidFill>
                            <a:srgbClr val="000000"/>
                          </a:solidFill>
                          <a:latin typeface="Arial"/>
                        </a:rPr>
                        <a:t>Vision Claim Issue</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Open Enrollment</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Add/Phone/Name Change</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Open Enrollment </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Dependent Eligibility</a:t>
                      </a:r>
                    </a:p>
                  </a:txBody>
                  <a:tcPr marL="5789" marR="5789" marT="5789" marB="0" anchor="ctr">
                    <a:lnL>
                      <a:noFill/>
                    </a:lnL>
                    <a:lnR w="12700" cap="flat" cmpd="sng" algn="ctr">
                      <a:solidFill>
                        <a:srgbClr val="000000"/>
                      </a:solidFill>
                      <a:prstDash val="solid"/>
                      <a:round/>
                      <a:headEnd type="none" w="med" len="med"/>
                      <a:tailEnd type="none" w="med" len="med"/>
                    </a:lnR>
                    <a:lnT>
                      <a:noFill/>
                    </a:lnT>
                    <a:lnB>
                      <a:noFill/>
                    </a:lnB>
                  </a:tcPr>
                </a:tc>
              </a:tr>
              <a:tr h="134707">
                <a:tc>
                  <a:txBody>
                    <a:bodyPr/>
                    <a:lstStyle/>
                    <a:p>
                      <a:pPr algn="ctr" rtl="0" fontAlgn="ctr"/>
                      <a:r>
                        <a:rPr lang="en-US" sz="800" b="0" i="0" u="none" strike="noStrike" dirty="0">
                          <a:solidFill>
                            <a:srgbClr val="000000"/>
                          </a:solidFill>
                          <a:latin typeface="Arial"/>
                        </a:rPr>
                        <a:t>Medical HMO Application/Forms</a:t>
                      </a:r>
                    </a:p>
                  </a:txBody>
                  <a:tcPr marL="5789" marR="5789" marT="5789"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800" b="0" i="0" u="none" strike="noStrike" dirty="0">
                          <a:solidFill>
                            <a:srgbClr val="000000"/>
                          </a:solidFill>
                          <a:latin typeface="Arial"/>
                        </a:rPr>
                        <a:t>Vision-Other</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Problem w/enrollment</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SSN</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Policy Question/Update </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Pre Existing Conditions </a:t>
                      </a:r>
                    </a:p>
                  </a:txBody>
                  <a:tcPr marL="5789" marR="5789" marT="5789" marB="0" anchor="ctr">
                    <a:lnL>
                      <a:noFill/>
                    </a:lnL>
                    <a:lnR w="12700" cap="flat" cmpd="sng" algn="ctr">
                      <a:solidFill>
                        <a:srgbClr val="000000"/>
                      </a:solidFill>
                      <a:prstDash val="solid"/>
                      <a:round/>
                      <a:headEnd type="none" w="med" len="med"/>
                      <a:tailEnd type="none" w="med" len="med"/>
                    </a:lnR>
                    <a:lnT>
                      <a:noFill/>
                    </a:lnT>
                    <a:lnB>
                      <a:noFill/>
                    </a:lnB>
                  </a:tcPr>
                </a:tc>
              </a:tr>
              <a:tr h="134707">
                <a:tc>
                  <a:txBody>
                    <a:bodyPr/>
                    <a:lstStyle/>
                    <a:p>
                      <a:pPr algn="ctr" rtl="0" fontAlgn="ctr"/>
                      <a:r>
                        <a:rPr lang="en-US" sz="800" b="0" i="0" u="none" strike="noStrike" dirty="0" smtClean="0">
                          <a:solidFill>
                            <a:srgbClr val="000000"/>
                          </a:solidFill>
                          <a:latin typeface="Arial"/>
                        </a:rPr>
                        <a:t>Pharmacy-Formulary/Mail </a:t>
                      </a:r>
                      <a:r>
                        <a:rPr lang="en-US" sz="800" b="0" i="0" u="none" strike="noStrike" dirty="0">
                          <a:solidFill>
                            <a:srgbClr val="000000"/>
                          </a:solidFill>
                          <a:latin typeface="Arial"/>
                        </a:rPr>
                        <a:t>Order</a:t>
                      </a:r>
                    </a:p>
                  </a:txBody>
                  <a:tcPr marL="5789" marR="5789" marT="5789"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800" b="0" i="0" u="none" strike="noStrike" dirty="0">
                          <a:solidFill>
                            <a:srgbClr val="000000"/>
                          </a:solidFill>
                          <a:latin typeface="Arial"/>
                        </a:rPr>
                        <a:t>Life/AD&amp;D/EOI</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Enrollment Kit not recd</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SPD</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Coverage Question </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Health Care Costs</a:t>
                      </a:r>
                    </a:p>
                  </a:txBody>
                  <a:tcPr marL="5789" marR="5789" marT="5789" marB="0" anchor="ctr">
                    <a:lnL>
                      <a:noFill/>
                    </a:lnL>
                    <a:lnR w="12700" cap="flat" cmpd="sng" algn="ctr">
                      <a:solidFill>
                        <a:srgbClr val="000000"/>
                      </a:solidFill>
                      <a:prstDash val="solid"/>
                      <a:round/>
                      <a:headEnd type="none" w="med" len="med"/>
                      <a:tailEnd type="none" w="med" len="med"/>
                    </a:lnR>
                    <a:lnT>
                      <a:noFill/>
                    </a:lnT>
                    <a:lnB>
                      <a:noFill/>
                    </a:lnB>
                  </a:tcPr>
                </a:tc>
              </a:tr>
              <a:tr h="134707">
                <a:tc>
                  <a:txBody>
                    <a:bodyPr/>
                    <a:lstStyle/>
                    <a:p>
                      <a:pPr algn="ctr" rtl="0" fontAlgn="ctr"/>
                      <a:r>
                        <a:rPr lang="en-US" sz="800" b="0" i="0" u="none" strike="noStrike" dirty="0">
                          <a:solidFill>
                            <a:srgbClr val="000000"/>
                          </a:solidFill>
                          <a:latin typeface="Arial"/>
                        </a:rPr>
                        <a:t>Medical Claim Issue</a:t>
                      </a:r>
                    </a:p>
                  </a:txBody>
                  <a:tcPr marL="5789" marR="5789" marT="5789"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800" b="0" i="0" u="none" strike="noStrike" dirty="0">
                          <a:solidFill>
                            <a:srgbClr val="000000"/>
                          </a:solidFill>
                          <a:latin typeface="Arial"/>
                        </a:rPr>
                        <a:t>Disability/FLMA/LOA/Vacation</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FTS Verification</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General Misc/Other</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Claim Issue</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FSA</a:t>
                      </a:r>
                    </a:p>
                  </a:txBody>
                  <a:tcPr marL="5789" marR="5789" marT="5789" marB="0" anchor="ctr">
                    <a:lnL>
                      <a:noFill/>
                    </a:lnL>
                    <a:lnR w="12700" cap="flat" cmpd="sng" algn="ctr">
                      <a:solidFill>
                        <a:srgbClr val="000000"/>
                      </a:solidFill>
                      <a:prstDash val="solid"/>
                      <a:round/>
                      <a:headEnd type="none" w="med" len="med"/>
                      <a:tailEnd type="none" w="med" len="med"/>
                    </a:lnR>
                    <a:lnT>
                      <a:noFill/>
                    </a:lnT>
                    <a:lnB>
                      <a:noFill/>
                    </a:lnB>
                  </a:tcPr>
                </a:tc>
              </a:tr>
              <a:tr h="134707">
                <a:tc>
                  <a:txBody>
                    <a:bodyPr/>
                    <a:lstStyle/>
                    <a:p>
                      <a:pPr algn="ctr" rtl="0" fontAlgn="ctr"/>
                      <a:r>
                        <a:rPr lang="en-US" sz="800" b="0" i="0" u="none" strike="noStrike" dirty="0">
                          <a:solidFill>
                            <a:srgbClr val="000000"/>
                          </a:solidFill>
                          <a:latin typeface="Arial"/>
                        </a:rPr>
                        <a:t>Medical - Other</a:t>
                      </a:r>
                    </a:p>
                  </a:txBody>
                  <a:tcPr marL="5789" marR="5789" marT="5789"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800" b="0" i="0" u="none" strike="noStrike" dirty="0">
                          <a:solidFill>
                            <a:srgbClr val="000000"/>
                          </a:solidFill>
                          <a:latin typeface="Arial"/>
                        </a:rPr>
                        <a:t>Beneficiaries</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Life Events-Change of Status</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a:noFill/>
                    </a:lnB>
                  </a:tcPr>
                </a:tc>
                <a:tc>
                  <a:txBody>
                    <a:bodyPr/>
                    <a:lstStyle/>
                    <a:p>
                      <a:pPr algn="ctr" fontAlgn="ctr"/>
                      <a:endParaRPr lang="en-US" sz="800" b="0" i="0" u="none" strike="noStrike" dirty="0">
                        <a:solidFill>
                          <a:srgbClr val="000000"/>
                        </a:solidFill>
                        <a:latin typeface="Arial"/>
                      </a:endParaRP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Billing Issue </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Medicare</a:t>
                      </a:r>
                    </a:p>
                  </a:txBody>
                  <a:tcPr marL="5789" marR="5789" marT="5789" marB="0" anchor="ctr">
                    <a:lnL>
                      <a:noFill/>
                    </a:lnL>
                    <a:lnR w="12700" cap="flat" cmpd="sng" algn="ctr">
                      <a:solidFill>
                        <a:srgbClr val="000000"/>
                      </a:solidFill>
                      <a:prstDash val="solid"/>
                      <a:round/>
                      <a:headEnd type="none" w="med" len="med"/>
                      <a:tailEnd type="none" w="med" len="med"/>
                    </a:lnR>
                    <a:lnT>
                      <a:noFill/>
                    </a:lnT>
                    <a:lnB>
                      <a:noFill/>
                    </a:lnB>
                  </a:tcPr>
                </a:tc>
              </a:tr>
              <a:tr h="190174">
                <a:tc>
                  <a:txBody>
                    <a:bodyPr/>
                    <a:lstStyle/>
                    <a:p>
                      <a:pPr algn="ctr" rtl="0" fontAlgn="ctr"/>
                      <a:r>
                        <a:rPr lang="en-US" sz="800" b="0" i="0" u="none" strike="noStrike" dirty="0">
                          <a:solidFill>
                            <a:srgbClr val="000000"/>
                          </a:solidFill>
                          <a:latin typeface="Arial"/>
                        </a:rPr>
                        <a:t>Dental </a:t>
                      </a:r>
                      <a:r>
                        <a:rPr lang="en-US" sz="800" b="0" i="0" u="none" strike="noStrike" dirty="0" smtClean="0">
                          <a:solidFill>
                            <a:srgbClr val="000000"/>
                          </a:solidFill>
                          <a:latin typeface="Arial"/>
                        </a:rPr>
                        <a:t>Coverage/Eligibility</a:t>
                      </a:r>
                      <a:endParaRPr lang="en-US" sz="800" b="0" i="0" u="none" strike="noStrike" dirty="0">
                        <a:solidFill>
                          <a:srgbClr val="000000"/>
                        </a:solidFill>
                        <a:latin typeface="Arial"/>
                      </a:endParaRPr>
                    </a:p>
                  </a:txBody>
                  <a:tcPr marL="5789" marR="5789" marT="5789"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800" b="0" i="0" u="none" strike="noStrike" dirty="0">
                          <a:solidFill>
                            <a:srgbClr val="000000"/>
                          </a:solidFill>
                          <a:latin typeface="Arial"/>
                        </a:rPr>
                        <a:t>Appeals/Exceptions</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Dependent Information</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a:noFill/>
                    </a:lnB>
                  </a:tcPr>
                </a:tc>
                <a:tc>
                  <a:txBody>
                    <a:bodyPr/>
                    <a:lstStyle/>
                    <a:p>
                      <a:pPr algn="ctr" fontAlgn="ctr"/>
                      <a:endParaRPr lang="en-US" sz="800" b="0" i="0" u="none" strike="noStrike" dirty="0">
                        <a:solidFill>
                          <a:srgbClr val="000000"/>
                        </a:solidFill>
                        <a:latin typeface="Arial"/>
                      </a:endParaRP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Cancellation </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Summary of Benefit Coverage (SBC) Request</a:t>
                      </a:r>
                    </a:p>
                  </a:txBody>
                  <a:tcPr marL="5789" marR="5789" marT="5789" marB="0" anchor="ctr">
                    <a:lnL>
                      <a:noFill/>
                    </a:lnL>
                    <a:lnR w="12700" cap="flat" cmpd="sng" algn="ctr">
                      <a:solidFill>
                        <a:srgbClr val="000000"/>
                      </a:solidFill>
                      <a:prstDash val="solid"/>
                      <a:round/>
                      <a:headEnd type="none" w="med" len="med"/>
                      <a:tailEnd type="none" w="med" len="med"/>
                    </a:lnR>
                    <a:lnT>
                      <a:noFill/>
                    </a:lnT>
                    <a:lnB>
                      <a:noFill/>
                    </a:lnB>
                  </a:tcPr>
                </a:tc>
              </a:tr>
              <a:tr h="190174">
                <a:tc>
                  <a:txBody>
                    <a:bodyPr/>
                    <a:lstStyle/>
                    <a:p>
                      <a:pPr algn="ctr" rtl="0" fontAlgn="ctr"/>
                      <a:r>
                        <a:rPr lang="en-US" sz="800" b="0" i="0" u="none" strike="noStrike" dirty="0">
                          <a:solidFill>
                            <a:srgbClr val="000000"/>
                          </a:solidFill>
                          <a:latin typeface="Arial"/>
                        </a:rPr>
                        <a:t>Dental ID Card</a:t>
                      </a:r>
                    </a:p>
                  </a:txBody>
                  <a:tcPr marL="5789" marR="5789" marT="5789"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800" b="0" i="0" u="none" strike="noStrike" dirty="0">
                          <a:solidFill>
                            <a:srgbClr val="000000"/>
                          </a:solidFill>
                          <a:latin typeface="Arial"/>
                        </a:rPr>
                        <a:t>Health Reimb./Savings Acct. Inquiry</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Enrollment -Other</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a:noFill/>
                    </a:lnB>
                  </a:tcPr>
                </a:tc>
                <a:tc>
                  <a:txBody>
                    <a:bodyPr/>
                    <a:lstStyle/>
                    <a:p>
                      <a:pPr algn="ctr" fontAlgn="ctr"/>
                      <a:endParaRPr lang="en-US" sz="800" b="0" i="0" u="none" strike="noStrike" dirty="0">
                        <a:solidFill>
                          <a:srgbClr val="000000"/>
                        </a:solidFill>
                        <a:latin typeface="Arial"/>
                      </a:endParaRP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Transferred Call/Redirect </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Other</a:t>
                      </a:r>
                    </a:p>
                  </a:txBody>
                  <a:tcPr marL="5789" marR="5789" marT="5789" marB="0" anchor="ctr">
                    <a:lnL>
                      <a:noFill/>
                    </a:lnL>
                    <a:lnR w="12700" cap="flat" cmpd="sng" algn="ctr">
                      <a:solidFill>
                        <a:srgbClr val="000000"/>
                      </a:solidFill>
                      <a:prstDash val="solid"/>
                      <a:round/>
                      <a:headEnd type="none" w="med" len="med"/>
                      <a:tailEnd type="none" w="med" len="med"/>
                    </a:lnR>
                    <a:lnT>
                      <a:noFill/>
                    </a:lnT>
                    <a:lnB>
                      <a:noFill/>
                    </a:lnB>
                  </a:tcPr>
                </a:tc>
              </a:tr>
              <a:tr h="134707">
                <a:tc>
                  <a:txBody>
                    <a:bodyPr/>
                    <a:lstStyle/>
                    <a:p>
                      <a:pPr algn="ctr" rtl="0" fontAlgn="ctr"/>
                      <a:r>
                        <a:rPr lang="en-US" sz="800" b="0" i="0" u="none" strike="noStrike" dirty="0">
                          <a:solidFill>
                            <a:srgbClr val="000000"/>
                          </a:solidFill>
                          <a:latin typeface="Arial"/>
                        </a:rPr>
                        <a:t>Dental HMO Application</a:t>
                      </a:r>
                    </a:p>
                  </a:txBody>
                  <a:tcPr marL="5789" marR="5789" marT="5789"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800" b="0" i="0" u="none" strike="noStrike" dirty="0">
                          <a:solidFill>
                            <a:srgbClr val="000000"/>
                          </a:solidFill>
                          <a:latin typeface="Arial"/>
                        </a:rPr>
                        <a:t>Rx Coverage/Eligibility</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OE Worksheet/Paper Processing</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a:noFill/>
                    </a:lnB>
                  </a:tcPr>
                </a:tc>
                <a:tc>
                  <a:txBody>
                    <a:bodyPr/>
                    <a:lstStyle/>
                    <a:p>
                      <a:pPr algn="ctr" fontAlgn="ctr"/>
                      <a:endParaRPr lang="en-US" sz="800" b="0" i="0" u="none" strike="noStrike" dirty="0">
                        <a:solidFill>
                          <a:srgbClr val="000000"/>
                        </a:solidFill>
                        <a:latin typeface="Arial"/>
                      </a:endParaRP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VB – Other </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 </a:t>
                      </a:r>
                    </a:p>
                  </a:txBody>
                  <a:tcPr marL="5789" marR="5789" marT="5789" marB="0" anchor="ctr">
                    <a:lnL>
                      <a:noFill/>
                    </a:lnL>
                    <a:lnR w="12700" cap="flat" cmpd="sng" algn="ctr">
                      <a:solidFill>
                        <a:srgbClr val="000000"/>
                      </a:solidFill>
                      <a:prstDash val="solid"/>
                      <a:round/>
                      <a:headEnd type="none" w="med" len="med"/>
                      <a:tailEnd type="none" w="med" len="med"/>
                    </a:lnR>
                    <a:lnT>
                      <a:noFill/>
                    </a:lnT>
                    <a:lnB>
                      <a:noFill/>
                    </a:lnB>
                  </a:tcPr>
                </a:tc>
              </a:tr>
              <a:tr h="134707">
                <a:tc>
                  <a:txBody>
                    <a:bodyPr/>
                    <a:lstStyle/>
                    <a:p>
                      <a:pPr algn="ctr" rtl="0" fontAlgn="ctr"/>
                      <a:r>
                        <a:rPr lang="en-US" sz="800" b="0" i="0" u="none" strike="noStrike" dirty="0">
                          <a:solidFill>
                            <a:srgbClr val="000000"/>
                          </a:solidFill>
                          <a:latin typeface="Arial"/>
                        </a:rPr>
                        <a:t>Dental Claim Issue</a:t>
                      </a:r>
                    </a:p>
                  </a:txBody>
                  <a:tcPr marL="5789" marR="5789" marT="5789"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800" b="0" i="0" u="none" strike="noStrike" dirty="0">
                          <a:solidFill>
                            <a:srgbClr val="000000"/>
                          </a:solidFill>
                          <a:latin typeface="Arial"/>
                        </a:rPr>
                        <a:t>RX ID Cards Inquiry</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EnrollOnline Certifications</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a:noFill/>
                    </a:lnB>
                  </a:tcPr>
                </a:tc>
                <a:tc>
                  <a:txBody>
                    <a:bodyPr/>
                    <a:lstStyle/>
                    <a:p>
                      <a:pPr algn="ctr" fontAlgn="ctr"/>
                      <a:endParaRPr lang="en-US" sz="800" b="0" i="0" u="none" strike="noStrike" dirty="0">
                        <a:solidFill>
                          <a:srgbClr val="000000"/>
                        </a:solidFill>
                        <a:latin typeface="Arial"/>
                      </a:endParaRPr>
                    </a:p>
                  </a:txBody>
                  <a:tcPr marL="5789" marR="5789" marT="5789" marB="0" anchor="ctr">
                    <a:lnL>
                      <a:noFill/>
                    </a:lnL>
                    <a:lnR>
                      <a:noFill/>
                    </a:lnR>
                    <a:lnT>
                      <a:noFill/>
                    </a:lnT>
                    <a:lnB>
                      <a:noFill/>
                    </a:lnB>
                  </a:tcPr>
                </a:tc>
                <a:tc>
                  <a:txBody>
                    <a:bodyPr/>
                    <a:lstStyle/>
                    <a:p>
                      <a:pPr algn="ctr" fontAlgn="ctr"/>
                      <a:endParaRPr lang="en-US" sz="800" b="0" i="0" u="none" strike="noStrike" dirty="0">
                        <a:solidFill>
                          <a:srgbClr val="000000"/>
                        </a:solidFill>
                        <a:latin typeface="Arial"/>
                      </a:endParaRP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 </a:t>
                      </a:r>
                    </a:p>
                  </a:txBody>
                  <a:tcPr marL="5789" marR="5789" marT="5789" marB="0" anchor="ctr">
                    <a:lnL>
                      <a:noFill/>
                    </a:lnL>
                    <a:lnR w="12700" cap="flat" cmpd="sng" algn="ctr">
                      <a:solidFill>
                        <a:srgbClr val="000000"/>
                      </a:solidFill>
                      <a:prstDash val="solid"/>
                      <a:round/>
                      <a:headEnd type="none" w="med" len="med"/>
                      <a:tailEnd type="none" w="med" len="med"/>
                    </a:lnR>
                    <a:lnT>
                      <a:noFill/>
                    </a:lnT>
                    <a:lnB>
                      <a:noFill/>
                    </a:lnB>
                  </a:tcPr>
                </a:tc>
              </a:tr>
              <a:tr h="134707">
                <a:tc>
                  <a:txBody>
                    <a:bodyPr/>
                    <a:lstStyle/>
                    <a:p>
                      <a:pPr algn="ctr" rtl="0" fontAlgn="ctr"/>
                      <a:r>
                        <a:rPr lang="en-US" sz="800" b="0" i="0" u="none" strike="noStrike" dirty="0">
                          <a:solidFill>
                            <a:srgbClr val="000000"/>
                          </a:solidFill>
                          <a:latin typeface="Arial"/>
                        </a:rPr>
                        <a:t>Dental Other</a:t>
                      </a:r>
                    </a:p>
                  </a:txBody>
                  <a:tcPr marL="5789" marR="5789" marT="5789"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800" b="0" i="0" u="none" strike="noStrike" dirty="0">
                          <a:solidFill>
                            <a:srgbClr val="000000"/>
                          </a:solidFill>
                          <a:latin typeface="Arial"/>
                        </a:rPr>
                        <a:t>PHP Inquiry</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Surcharge Inquiry</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a:noFill/>
                    </a:lnB>
                  </a:tcPr>
                </a:tc>
                <a:tc>
                  <a:txBody>
                    <a:bodyPr/>
                    <a:lstStyle/>
                    <a:p>
                      <a:pPr algn="ctr" fontAlgn="ctr"/>
                      <a:endParaRPr lang="en-US" sz="800" b="0" i="0" u="none" strike="noStrike" dirty="0">
                        <a:solidFill>
                          <a:srgbClr val="000000"/>
                        </a:solidFill>
                        <a:latin typeface="Arial"/>
                      </a:endParaRPr>
                    </a:p>
                  </a:txBody>
                  <a:tcPr marL="5789" marR="5789" marT="5789" marB="0" anchor="ctr">
                    <a:lnL>
                      <a:noFill/>
                    </a:lnL>
                    <a:lnR>
                      <a:noFill/>
                    </a:lnR>
                    <a:lnT>
                      <a:noFill/>
                    </a:lnT>
                    <a:lnB>
                      <a:noFill/>
                    </a:lnB>
                  </a:tcPr>
                </a:tc>
                <a:tc>
                  <a:txBody>
                    <a:bodyPr/>
                    <a:lstStyle/>
                    <a:p>
                      <a:pPr algn="ctr" fontAlgn="ctr"/>
                      <a:endParaRPr lang="en-US" sz="800" b="0" i="0" u="none" strike="noStrike" dirty="0">
                        <a:solidFill>
                          <a:srgbClr val="000000"/>
                        </a:solidFill>
                        <a:latin typeface="Arial"/>
                      </a:endParaRP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 </a:t>
                      </a:r>
                    </a:p>
                  </a:txBody>
                  <a:tcPr marL="5789" marR="5789" marT="5789" marB="0" anchor="ctr">
                    <a:lnL>
                      <a:noFill/>
                    </a:lnL>
                    <a:lnR w="12700" cap="flat" cmpd="sng" algn="ctr">
                      <a:solidFill>
                        <a:srgbClr val="000000"/>
                      </a:solidFill>
                      <a:prstDash val="solid"/>
                      <a:round/>
                      <a:headEnd type="none" w="med" len="med"/>
                      <a:tailEnd type="none" w="med" len="med"/>
                    </a:lnR>
                    <a:lnT>
                      <a:noFill/>
                    </a:lnT>
                    <a:lnB>
                      <a:noFill/>
                    </a:lnB>
                  </a:tcPr>
                </a:tc>
              </a:tr>
              <a:tr h="134707">
                <a:tc>
                  <a:txBody>
                    <a:bodyPr/>
                    <a:lstStyle/>
                    <a:p>
                      <a:pPr algn="ctr" rtl="0" fontAlgn="ctr"/>
                      <a:r>
                        <a:rPr lang="en-US" sz="800" b="0" i="0" u="none" strike="noStrike" dirty="0">
                          <a:solidFill>
                            <a:srgbClr val="000000"/>
                          </a:solidFill>
                          <a:latin typeface="Arial"/>
                        </a:rPr>
                        <a:t>Vision </a:t>
                      </a:r>
                      <a:r>
                        <a:rPr lang="en-US" sz="800" b="0" i="0" u="none" strike="noStrike" dirty="0" smtClean="0">
                          <a:solidFill>
                            <a:srgbClr val="000000"/>
                          </a:solidFill>
                          <a:latin typeface="Arial"/>
                        </a:rPr>
                        <a:t>Coverage/Eligibility</a:t>
                      </a:r>
                      <a:endParaRPr lang="en-US" sz="800" b="0" i="0" u="none" strike="noStrike" dirty="0">
                        <a:solidFill>
                          <a:srgbClr val="000000"/>
                        </a:solidFill>
                        <a:latin typeface="Arial"/>
                      </a:endParaRPr>
                    </a:p>
                  </a:txBody>
                  <a:tcPr marL="5789" marR="5789" marT="5789"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800" b="0" i="0" u="none" strike="noStrike" dirty="0">
                          <a:solidFill>
                            <a:srgbClr val="000000"/>
                          </a:solidFill>
                          <a:latin typeface="Arial"/>
                        </a:rPr>
                        <a:t>Wellness/Discount Programs</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Benefit Eligibility Inquiry</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a:noFill/>
                    </a:lnB>
                  </a:tcPr>
                </a:tc>
                <a:tc>
                  <a:txBody>
                    <a:bodyPr/>
                    <a:lstStyle/>
                    <a:p>
                      <a:pPr algn="ctr" fontAlgn="ctr"/>
                      <a:endParaRPr lang="en-US" sz="800" b="0" i="0" u="none" strike="noStrike" dirty="0">
                        <a:solidFill>
                          <a:srgbClr val="000000"/>
                        </a:solidFill>
                        <a:latin typeface="Arial"/>
                      </a:endParaRPr>
                    </a:p>
                  </a:txBody>
                  <a:tcPr marL="5789" marR="5789" marT="5789" marB="0" anchor="ctr">
                    <a:lnL>
                      <a:noFill/>
                    </a:lnL>
                    <a:lnR>
                      <a:noFill/>
                    </a:lnR>
                    <a:lnT>
                      <a:noFill/>
                    </a:lnT>
                    <a:lnB>
                      <a:noFill/>
                    </a:lnB>
                  </a:tcPr>
                </a:tc>
                <a:tc>
                  <a:txBody>
                    <a:bodyPr/>
                    <a:lstStyle/>
                    <a:p>
                      <a:pPr algn="ctr" fontAlgn="ctr"/>
                      <a:endParaRPr lang="en-US" sz="800" b="0" i="0" u="none" strike="noStrike" dirty="0">
                        <a:solidFill>
                          <a:srgbClr val="000000"/>
                        </a:solidFill>
                        <a:latin typeface="Arial"/>
                      </a:endParaRP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 </a:t>
                      </a:r>
                    </a:p>
                  </a:txBody>
                  <a:tcPr marL="5789" marR="5789" marT="5789" marB="0" anchor="ctr">
                    <a:lnL>
                      <a:noFill/>
                    </a:lnL>
                    <a:lnR w="12700" cap="flat" cmpd="sng" algn="ctr">
                      <a:solidFill>
                        <a:srgbClr val="000000"/>
                      </a:solidFill>
                      <a:prstDash val="solid"/>
                      <a:round/>
                      <a:headEnd type="none" w="med" len="med"/>
                      <a:tailEnd type="none" w="med" len="med"/>
                    </a:lnR>
                    <a:lnT>
                      <a:noFill/>
                    </a:lnT>
                    <a:lnB>
                      <a:noFill/>
                    </a:lnB>
                  </a:tcPr>
                </a:tc>
              </a:tr>
              <a:tr h="134707">
                <a:tc>
                  <a:txBody>
                    <a:bodyPr/>
                    <a:lstStyle/>
                    <a:p>
                      <a:pPr algn="ctr" fontAlgn="ctr"/>
                      <a:r>
                        <a:rPr lang="en-US" sz="800" b="0" i="0" u="none" strike="noStrike" dirty="0">
                          <a:solidFill>
                            <a:srgbClr val="000000"/>
                          </a:solidFill>
                          <a:latin typeface="Arial"/>
                        </a:rPr>
                        <a:t>Vision ID Card</a:t>
                      </a:r>
                    </a:p>
                  </a:txBody>
                  <a:tcPr marL="5789" marR="5789" marT="5789"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dirty="0">
                        <a:solidFill>
                          <a:srgbClr val="000000"/>
                        </a:solidFill>
                        <a:latin typeface="Arial"/>
                      </a:endParaRPr>
                    </a:p>
                  </a:txBody>
                  <a:tcPr marL="5789" marR="5789" marT="578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dirty="0">
                          <a:solidFill>
                            <a:srgbClr val="000000"/>
                          </a:solidFill>
                          <a:latin typeface="Arial"/>
                        </a:rPr>
                        <a:t>Imputed Income Inquiry</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dirty="0">
                        <a:solidFill>
                          <a:srgbClr val="000000"/>
                        </a:solidFill>
                        <a:latin typeface="Arial"/>
                      </a:endParaRPr>
                    </a:p>
                  </a:txBody>
                  <a:tcPr marL="5789" marR="5789" marT="578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dirty="0">
                        <a:solidFill>
                          <a:srgbClr val="000000"/>
                        </a:solidFill>
                        <a:latin typeface="Arial"/>
                      </a:endParaRPr>
                    </a:p>
                  </a:txBody>
                  <a:tcPr marL="5789" marR="5789" marT="578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dirty="0">
                          <a:solidFill>
                            <a:srgbClr val="000000"/>
                          </a:solidFill>
                          <a:latin typeface="Arial"/>
                        </a:rPr>
                        <a:t> </a:t>
                      </a:r>
                    </a:p>
                  </a:txBody>
                  <a:tcPr marL="5789" marR="5789" marT="5789"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34707">
                <a:tc>
                  <a:txBody>
                    <a:bodyPr/>
                    <a:lstStyle/>
                    <a:p>
                      <a:pPr algn="ctr" rtl="0" fontAlgn="ctr"/>
                      <a:r>
                        <a:rPr lang="en-US" sz="800" b="1" i="0" u="none" strike="noStrike" dirty="0">
                          <a:solidFill>
                            <a:srgbClr val="FFFFFF"/>
                          </a:solidFill>
                          <a:latin typeface="Arial"/>
                        </a:rPr>
                        <a:t>HSA</a:t>
                      </a:r>
                    </a:p>
                  </a:txBody>
                  <a:tcPr marL="5789" marR="5789" marT="57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D9E"/>
                    </a:solidFill>
                  </a:tcPr>
                </a:tc>
                <a:tc>
                  <a:txBody>
                    <a:bodyPr/>
                    <a:lstStyle/>
                    <a:p>
                      <a:pPr algn="ctr" rtl="0" fontAlgn="ctr"/>
                      <a:r>
                        <a:rPr lang="en-US" sz="800" b="1" i="0" u="none" strike="noStrike" dirty="0">
                          <a:solidFill>
                            <a:srgbClr val="FFFFFF"/>
                          </a:solidFill>
                          <a:latin typeface="Arial"/>
                        </a:rPr>
                        <a:t>ACA</a:t>
                      </a:r>
                    </a:p>
                  </a:txBody>
                  <a:tcPr marL="5789" marR="5789" marT="57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D9E"/>
                    </a:solidFill>
                  </a:tcPr>
                </a:tc>
                <a:tc>
                  <a:txBody>
                    <a:bodyPr/>
                    <a:lstStyle/>
                    <a:p>
                      <a:pPr algn="ctr" rtl="0" fontAlgn="ctr"/>
                      <a:r>
                        <a:rPr lang="en-US" sz="800" b="1" i="0" u="none" strike="noStrike" dirty="0">
                          <a:solidFill>
                            <a:srgbClr val="FFFFFF"/>
                          </a:solidFill>
                          <a:latin typeface="Arial"/>
                        </a:rPr>
                        <a:t>LOA</a:t>
                      </a:r>
                      <a:r>
                        <a:rPr lang="en-US" sz="800" b="0" i="0" u="none" strike="noStrike" dirty="0">
                          <a:solidFill>
                            <a:srgbClr val="FFFFFF"/>
                          </a:solidFill>
                          <a:latin typeface="Calibri"/>
                        </a:rPr>
                        <a:t> </a:t>
                      </a:r>
                      <a:r>
                        <a:rPr lang="en-US" sz="800" b="1" i="0" u="none" strike="noStrike" dirty="0">
                          <a:solidFill>
                            <a:srgbClr val="FFFFFF"/>
                          </a:solidFill>
                          <a:latin typeface="Arial"/>
                        </a:rPr>
                        <a:t> </a:t>
                      </a:r>
                    </a:p>
                  </a:txBody>
                  <a:tcPr marL="5789" marR="5789" marT="57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D9E"/>
                    </a:solidFill>
                  </a:tcPr>
                </a:tc>
                <a:tc>
                  <a:txBody>
                    <a:bodyPr/>
                    <a:lstStyle/>
                    <a:p>
                      <a:pPr algn="ctr" rtl="0" fontAlgn="ctr"/>
                      <a:r>
                        <a:rPr lang="en-US" sz="800" b="1" i="0" u="none" strike="noStrike" dirty="0">
                          <a:solidFill>
                            <a:srgbClr val="FFFFFF"/>
                          </a:solidFill>
                          <a:latin typeface="Arial"/>
                        </a:rPr>
                        <a:t>ESP </a:t>
                      </a:r>
                    </a:p>
                  </a:txBody>
                  <a:tcPr marL="5789" marR="5789" marT="57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D9E"/>
                    </a:solidFill>
                  </a:tcPr>
                </a:tc>
                <a:tc>
                  <a:txBody>
                    <a:bodyPr/>
                    <a:lstStyle/>
                    <a:p>
                      <a:pPr algn="ctr" rtl="0" fontAlgn="ctr"/>
                      <a:r>
                        <a:rPr lang="en-US" sz="800" b="1" i="0" u="none" strike="noStrike" dirty="0">
                          <a:solidFill>
                            <a:srgbClr val="FFFFFF"/>
                          </a:solidFill>
                          <a:latin typeface="Arial"/>
                        </a:rPr>
                        <a:t>MyMarketlink</a:t>
                      </a:r>
                    </a:p>
                  </a:txBody>
                  <a:tcPr marL="5789" marR="5789" marT="57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D9E"/>
                    </a:solidFill>
                  </a:tcPr>
                </a:tc>
                <a:tc>
                  <a:txBody>
                    <a:bodyPr/>
                    <a:lstStyle/>
                    <a:p>
                      <a:pPr algn="ctr" rtl="0" fontAlgn="ctr"/>
                      <a:r>
                        <a:rPr lang="en-US" sz="800" b="1" i="0" u="none" strike="noStrike" dirty="0" smtClean="0">
                          <a:solidFill>
                            <a:srgbClr val="FFFFFF"/>
                          </a:solidFill>
                          <a:latin typeface="Arial"/>
                        </a:rPr>
                        <a:t>Life Claims</a:t>
                      </a:r>
                      <a:r>
                        <a:rPr lang="en-US" sz="800" b="1" i="0" u="none" strike="noStrike" dirty="0">
                          <a:solidFill>
                            <a:srgbClr val="FFFFFF"/>
                          </a:solidFill>
                          <a:latin typeface="Arial"/>
                        </a:rPr>
                        <a:t> </a:t>
                      </a:r>
                    </a:p>
                  </a:txBody>
                  <a:tcPr marL="5789" marR="5789" marT="57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D9E"/>
                    </a:solidFill>
                  </a:tcPr>
                </a:tc>
              </a:tr>
              <a:tr h="134707">
                <a:tc>
                  <a:txBody>
                    <a:bodyPr/>
                    <a:lstStyle/>
                    <a:p>
                      <a:pPr algn="ctr" rtl="0" fontAlgn="ctr"/>
                      <a:r>
                        <a:rPr lang="en-US" sz="800" b="0" i="0" u="none" strike="noStrike" dirty="0">
                          <a:solidFill>
                            <a:srgbClr val="000000"/>
                          </a:solidFill>
                          <a:latin typeface="Arial"/>
                        </a:rPr>
                        <a:t>Account Balance Inquiry   </a:t>
                      </a:r>
                    </a:p>
                  </a:txBody>
                  <a:tcPr marL="5789" marR="5789" marT="5789"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800" b="0" i="0" u="none" strike="noStrike" dirty="0">
                          <a:solidFill>
                            <a:srgbClr val="000000"/>
                          </a:solidFill>
                          <a:latin typeface="Calibri"/>
                        </a:rPr>
                        <a:t>Login Error</a:t>
                      </a:r>
                    </a:p>
                  </a:txBody>
                  <a:tcPr marL="5789" marR="5789" marT="578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800" b="0" i="0" u="none" strike="noStrike" dirty="0">
                          <a:solidFill>
                            <a:srgbClr val="000000"/>
                          </a:solidFill>
                          <a:latin typeface="Arial"/>
                        </a:rPr>
                        <a:t>ACH</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800" b="0" i="0" u="none" strike="noStrike" dirty="0">
                          <a:solidFill>
                            <a:srgbClr val="000000"/>
                          </a:solidFill>
                          <a:latin typeface="Calibri"/>
                        </a:rPr>
                        <a:t>Enrolling </a:t>
                      </a:r>
                    </a:p>
                  </a:txBody>
                  <a:tcPr marL="5789" marR="5789" marT="578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800" b="0" i="0" u="none" strike="noStrike" dirty="0">
                          <a:solidFill>
                            <a:srgbClr val="000000"/>
                          </a:solidFill>
                          <a:latin typeface="Calibri"/>
                        </a:rPr>
                        <a:t>Login Error</a:t>
                      </a:r>
                    </a:p>
                  </a:txBody>
                  <a:tcPr marL="5789" marR="5789" marT="578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800" b="0" i="0" u="none" strike="noStrike" dirty="0" smtClean="0">
                          <a:solidFill>
                            <a:srgbClr val="000000"/>
                          </a:solidFill>
                          <a:latin typeface="Calibri"/>
                        </a:rPr>
                        <a:t>Life Claims</a:t>
                      </a:r>
                      <a:r>
                        <a:rPr lang="en-US" sz="800" b="0" i="0" u="none" strike="noStrike" dirty="0">
                          <a:solidFill>
                            <a:srgbClr val="000000"/>
                          </a:solidFill>
                          <a:latin typeface="Calibri"/>
                        </a:rPr>
                        <a:t> </a:t>
                      </a:r>
                    </a:p>
                  </a:txBody>
                  <a:tcPr marL="5789" marR="5789" marT="5789"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34707">
                <a:tc>
                  <a:txBody>
                    <a:bodyPr/>
                    <a:lstStyle/>
                    <a:p>
                      <a:pPr algn="ctr" rtl="0" fontAlgn="ctr"/>
                      <a:r>
                        <a:rPr lang="en-US" sz="800" b="0" i="0" u="none" strike="noStrike" dirty="0">
                          <a:solidFill>
                            <a:srgbClr val="000000"/>
                          </a:solidFill>
                          <a:latin typeface="Arial"/>
                        </a:rPr>
                        <a:t>Expense Eligibility Inquiry  </a:t>
                      </a:r>
                    </a:p>
                  </a:txBody>
                  <a:tcPr marL="5789" marR="5789" marT="5789"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800" b="0" i="0" u="none" strike="noStrike" dirty="0">
                          <a:solidFill>
                            <a:srgbClr val="000000"/>
                          </a:solidFill>
                          <a:latin typeface="Calibri"/>
                        </a:rPr>
                        <a:t>System Block</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Cost</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Calibri"/>
                        </a:rPr>
                        <a:t>Investing </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Calibri"/>
                        </a:rPr>
                        <a:t>System Block</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Calibri"/>
                        </a:rPr>
                        <a:t> </a:t>
                      </a:r>
                      <a:r>
                        <a:rPr lang="en-US" sz="800" b="0" i="0" u="none" strike="noStrike" dirty="0" smtClean="0">
                          <a:solidFill>
                            <a:srgbClr val="000000"/>
                          </a:solidFill>
                          <a:latin typeface="Calibri"/>
                        </a:rPr>
                        <a:t>AD&amp;D Claims</a:t>
                      </a:r>
                      <a:endParaRPr lang="en-US" sz="800" b="0" i="0" u="none" strike="noStrike" dirty="0">
                        <a:solidFill>
                          <a:srgbClr val="000000"/>
                        </a:solidFill>
                        <a:latin typeface="Calibri"/>
                      </a:endParaRPr>
                    </a:p>
                  </a:txBody>
                  <a:tcPr marL="5789" marR="5789" marT="5789" marB="0" anchor="ctr">
                    <a:lnL>
                      <a:noFill/>
                    </a:lnL>
                    <a:lnR w="12700" cap="flat" cmpd="sng" algn="ctr">
                      <a:solidFill>
                        <a:srgbClr val="000000"/>
                      </a:solidFill>
                      <a:prstDash val="solid"/>
                      <a:round/>
                      <a:headEnd type="none" w="med" len="med"/>
                      <a:tailEnd type="none" w="med" len="med"/>
                    </a:lnR>
                    <a:lnT>
                      <a:noFill/>
                    </a:lnT>
                    <a:lnB>
                      <a:noFill/>
                    </a:lnB>
                  </a:tcPr>
                </a:tc>
              </a:tr>
              <a:tr h="134707">
                <a:tc>
                  <a:txBody>
                    <a:bodyPr/>
                    <a:lstStyle/>
                    <a:p>
                      <a:pPr algn="ctr" rtl="0" fontAlgn="ctr"/>
                      <a:r>
                        <a:rPr lang="en-US" sz="800" b="0" i="0" u="none" strike="noStrike" dirty="0">
                          <a:solidFill>
                            <a:srgbClr val="000000"/>
                          </a:solidFill>
                          <a:latin typeface="Arial"/>
                        </a:rPr>
                        <a:t>Card Not Working   </a:t>
                      </a:r>
                    </a:p>
                  </a:txBody>
                  <a:tcPr marL="5789" marR="5789" marT="5789"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800" b="0" i="0" u="none" strike="noStrike" dirty="0">
                          <a:solidFill>
                            <a:srgbClr val="000000"/>
                          </a:solidFill>
                          <a:latin typeface="Calibri"/>
                        </a:rPr>
                        <a:t>Request for Forms  </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LOA - Other</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Calibri"/>
                        </a:rPr>
                        <a:t>Selling</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Calibri"/>
                        </a:rPr>
                        <a:t>New Hire Enrollment Issue</a:t>
                      </a:r>
                    </a:p>
                  </a:txBody>
                  <a:tcPr marL="5789" marR="5789" marT="5789" marB="0" anchor="ctr">
                    <a:lnL>
                      <a:noFill/>
                    </a:lnL>
                    <a:lnR>
                      <a:noFill/>
                    </a:lnR>
                    <a:lnT>
                      <a:noFill/>
                    </a:lnT>
                    <a:lnB>
                      <a:noFill/>
                    </a:lnB>
                  </a:tcPr>
                </a:tc>
                <a:tc>
                  <a:txBody>
                    <a:bodyPr/>
                    <a:lstStyle/>
                    <a:p>
                      <a:pPr algn="ctr" rtl="0" fontAlgn="ctr"/>
                      <a:r>
                        <a:rPr lang="en-US" sz="800" b="0" i="0" u="none" strike="noStrike" dirty="0" smtClean="0">
                          <a:solidFill>
                            <a:srgbClr val="000000"/>
                          </a:solidFill>
                          <a:latin typeface="Calibri"/>
                        </a:rPr>
                        <a:t>Claim Status</a:t>
                      </a:r>
                      <a:r>
                        <a:rPr lang="en-US" sz="800" b="0" i="0" u="none" strike="noStrike" dirty="0">
                          <a:solidFill>
                            <a:srgbClr val="000000"/>
                          </a:solidFill>
                          <a:latin typeface="Calibri"/>
                        </a:rPr>
                        <a:t> </a:t>
                      </a:r>
                    </a:p>
                  </a:txBody>
                  <a:tcPr marL="5789" marR="5789" marT="5789" marB="0" anchor="ctr">
                    <a:lnL>
                      <a:noFill/>
                    </a:lnL>
                    <a:lnR w="12700" cap="flat" cmpd="sng" algn="ctr">
                      <a:solidFill>
                        <a:srgbClr val="000000"/>
                      </a:solidFill>
                      <a:prstDash val="solid"/>
                      <a:round/>
                      <a:headEnd type="none" w="med" len="med"/>
                      <a:tailEnd type="none" w="med" len="med"/>
                    </a:lnR>
                    <a:lnT>
                      <a:noFill/>
                    </a:lnT>
                    <a:lnB>
                      <a:noFill/>
                    </a:lnB>
                  </a:tcPr>
                </a:tc>
              </a:tr>
              <a:tr h="134707">
                <a:tc>
                  <a:txBody>
                    <a:bodyPr/>
                    <a:lstStyle/>
                    <a:p>
                      <a:pPr algn="ctr" rtl="0" fontAlgn="ctr"/>
                      <a:r>
                        <a:rPr lang="en-US" sz="800" b="0" i="0" u="none" strike="noStrike" dirty="0">
                          <a:solidFill>
                            <a:srgbClr val="000000"/>
                          </a:solidFill>
                          <a:latin typeface="Arial"/>
                        </a:rPr>
                        <a:t>Card Suspended   </a:t>
                      </a:r>
                    </a:p>
                  </a:txBody>
                  <a:tcPr marL="5789" marR="5789" marT="5789"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800" b="0" i="0" u="none" strike="noStrike" dirty="0">
                          <a:solidFill>
                            <a:srgbClr val="000000"/>
                          </a:solidFill>
                          <a:latin typeface="Calibri"/>
                        </a:rPr>
                        <a:t>Reporting Issue</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Non-Pymt/Termination</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Calibri"/>
                        </a:rPr>
                        <a:t>Forms </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Calibri"/>
                        </a:rPr>
                        <a:t>QLE Issue</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Calibri"/>
                        </a:rPr>
                        <a:t> </a:t>
                      </a:r>
                    </a:p>
                  </a:txBody>
                  <a:tcPr marL="5789" marR="5789" marT="5789" marB="0" anchor="ctr">
                    <a:lnL>
                      <a:noFill/>
                    </a:lnL>
                    <a:lnR w="12700" cap="flat" cmpd="sng" algn="ctr">
                      <a:solidFill>
                        <a:srgbClr val="000000"/>
                      </a:solidFill>
                      <a:prstDash val="solid"/>
                      <a:round/>
                      <a:headEnd type="none" w="med" len="med"/>
                      <a:tailEnd type="none" w="med" len="med"/>
                    </a:lnR>
                    <a:lnT>
                      <a:noFill/>
                    </a:lnT>
                    <a:lnB>
                      <a:noFill/>
                    </a:lnB>
                  </a:tcPr>
                </a:tc>
              </a:tr>
              <a:tr h="134707">
                <a:tc>
                  <a:txBody>
                    <a:bodyPr/>
                    <a:lstStyle/>
                    <a:p>
                      <a:pPr algn="ctr" rtl="0" fontAlgn="ctr"/>
                      <a:r>
                        <a:rPr lang="en-US" sz="800" b="0" i="0" u="none" strike="noStrike" dirty="0">
                          <a:solidFill>
                            <a:srgbClr val="000000"/>
                          </a:solidFill>
                          <a:latin typeface="Arial"/>
                        </a:rPr>
                        <a:t>Lost/Stolen Card   </a:t>
                      </a:r>
                    </a:p>
                  </a:txBody>
                  <a:tcPr marL="5789" marR="5789" marT="5789"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800" b="0" i="0" u="none" strike="noStrike" dirty="0">
                          <a:solidFill>
                            <a:srgbClr val="000000"/>
                          </a:solidFill>
                          <a:latin typeface="Calibri"/>
                        </a:rPr>
                        <a:t>ACA-Other</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Arial"/>
                        </a:rPr>
                        <a:t>Coupons</a:t>
                      </a:r>
                      <a:r>
                        <a:rPr lang="en-US" sz="800" b="0" i="0" u="none" strike="noStrike" dirty="0">
                          <a:solidFill>
                            <a:srgbClr val="000000"/>
                          </a:solidFill>
                          <a:latin typeface="Calibri"/>
                        </a:rPr>
                        <a:t> </a:t>
                      </a:r>
                      <a:r>
                        <a:rPr lang="en-US" sz="800" b="0" i="0" u="none" strike="noStrike" dirty="0">
                          <a:solidFill>
                            <a:srgbClr val="000000"/>
                          </a:solidFill>
                          <a:latin typeface="Arial"/>
                        </a:rPr>
                        <a:t> </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Calibri"/>
                        </a:rPr>
                        <a:t>Balance Statements </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Calibri"/>
                        </a:rPr>
                        <a:t>Questions</a:t>
                      </a: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Calibri"/>
                        </a:rPr>
                        <a:t> </a:t>
                      </a:r>
                    </a:p>
                  </a:txBody>
                  <a:tcPr marL="5789" marR="5789" marT="5789" marB="0" anchor="ctr">
                    <a:lnL>
                      <a:noFill/>
                    </a:lnL>
                    <a:lnR w="12700" cap="flat" cmpd="sng" algn="ctr">
                      <a:solidFill>
                        <a:srgbClr val="000000"/>
                      </a:solidFill>
                      <a:prstDash val="solid"/>
                      <a:round/>
                      <a:headEnd type="none" w="med" len="med"/>
                      <a:tailEnd type="none" w="med" len="med"/>
                    </a:lnR>
                    <a:lnT>
                      <a:noFill/>
                    </a:lnT>
                    <a:lnB>
                      <a:noFill/>
                    </a:lnB>
                  </a:tcPr>
                </a:tc>
              </a:tr>
              <a:tr h="134707">
                <a:tc>
                  <a:txBody>
                    <a:bodyPr/>
                    <a:lstStyle/>
                    <a:p>
                      <a:pPr algn="ctr" rtl="0" fontAlgn="ctr"/>
                      <a:r>
                        <a:rPr lang="en-US" sz="800" b="0" i="0" u="none" strike="noStrike" dirty="0">
                          <a:solidFill>
                            <a:srgbClr val="000000"/>
                          </a:solidFill>
                          <a:latin typeface="Arial"/>
                        </a:rPr>
                        <a:t>Appeals/Exceptions  </a:t>
                      </a:r>
                    </a:p>
                  </a:txBody>
                  <a:tcPr marL="5789" marR="5789" marT="5789"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800" b="0" i="0" u="none" strike="noStrike" dirty="0">
                        <a:solidFill>
                          <a:srgbClr val="000000"/>
                        </a:solidFill>
                        <a:latin typeface="Calibri"/>
                      </a:endParaRPr>
                    </a:p>
                  </a:txBody>
                  <a:tcPr marL="5789" marR="5789" marT="5789" marB="0" anchor="ctr">
                    <a:lnL>
                      <a:noFill/>
                    </a:lnL>
                    <a:lnR>
                      <a:noFill/>
                    </a:lnR>
                    <a:lnT>
                      <a:noFill/>
                    </a:lnT>
                    <a:lnB>
                      <a:noFill/>
                    </a:lnB>
                  </a:tcPr>
                </a:tc>
                <a:tc>
                  <a:txBody>
                    <a:bodyPr/>
                    <a:lstStyle/>
                    <a:p>
                      <a:pPr algn="l" fontAlgn="ctr"/>
                      <a:endParaRPr lang="en-US" sz="800" b="0" i="0" u="none" strike="noStrike" dirty="0">
                        <a:solidFill>
                          <a:srgbClr val="000000"/>
                        </a:solidFill>
                        <a:latin typeface="Calibri"/>
                      </a:endParaRPr>
                    </a:p>
                  </a:txBody>
                  <a:tcPr marL="5789" marR="5789" marT="5789" marB="0" anchor="ctr">
                    <a:lnL>
                      <a:noFill/>
                    </a:lnL>
                    <a:lnR>
                      <a:noFill/>
                    </a:lnR>
                    <a:lnT>
                      <a:noFill/>
                    </a:lnT>
                    <a:lnB>
                      <a:noFill/>
                    </a:lnB>
                  </a:tcPr>
                </a:tc>
                <a:tc>
                  <a:txBody>
                    <a:bodyPr/>
                    <a:lstStyle/>
                    <a:p>
                      <a:pPr algn="ctr" rtl="0" fontAlgn="ctr"/>
                      <a:r>
                        <a:rPr lang="en-US" sz="800" b="0" i="0" u="none" strike="noStrike" dirty="0">
                          <a:solidFill>
                            <a:srgbClr val="000000"/>
                          </a:solidFill>
                          <a:latin typeface="Calibri"/>
                        </a:rPr>
                        <a:t>Other </a:t>
                      </a:r>
                    </a:p>
                  </a:txBody>
                  <a:tcPr marL="5789" marR="5789" marT="5789" marB="0" anchor="ctr">
                    <a:lnL>
                      <a:noFill/>
                    </a:lnL>
                    <a:lnR>
                      <a:noFill/>
                    </a:lnR>
                    <a:lnT>
                      <a:noFill/>
                    </a:lnT>
                    <a:lnB>
                      <a:noFill/>
                    </a:lnB>
                  </a:tcPr>
                </a:tc>
                <a:tc>
                  <a:txBody>
                    <a:bodyPr/>
                    <a:lstStyle/>
                    <a:p>
                      <a:pPr algn="l" rtl="0" fontAlgn="ctr"/>
                      <a:endParaRPr lang="en-US" sz="800" b="0" i="0" u="none" strike="noStrike" dirty="0">
                        <a:solidFill>
                          <a:srgbClr val="000000"/>
                        </a:solidFill>
                        <a:latin typeface="Calibri"/>
                      </a:endParaRPr>
                    </a:p>
                  </a:txBody>
                  <a:tcPr marL="5789" marR="5789" marT="5789" marB="0" anchor="ctr">
                    <a:lnL>
                      <a:noFill/>
                    </a:lnL>
                    <a:lnR>
                      <a:noFill/>
                    </a:lnR>
                    <a:lnT>
                      <a:noFill/>
                    </a:lnT>
                    <a:lnB>
                      <a:noFill/>
                    </a:lnB>
                  </a:tcPr>
                </a:tc>
                <a:tc>
                  <a:txBody>
                    <a:bodyPr/>
                    <a:lstStyle/>
                    <a:p>
                      <a:pPr algn="l" rtl="0" fontAlgn="ctr"/>
                      <a:r>
                        <a:rPr lang="en-US" sz="800" b="0" i="0" u="none" strike="noStrike" dirty="0">
                          <a:solidFill>
                            <a:srgbClr val="000000"/>
                          </a:solidFill>
                          <a:latin typeface="Calibri"/>
                        </a:rPr>
                        <a:t> </a:t>
                      </a:r>
                    </a:p>
                  </a:txBody>
                  <a:tcPr marL="5789" marR="5789" marT="5789" marB="0" anchor="ctr">
                    <a:lnL>
                      <a:noFill/>
                    </a:lnL>
                    <a:lnR w="12700" cap="flat" cmpd="sng" algn="ctr">
                      <a:solidFill>
                        <a:srgbClr val="000000"/>
                      </a:solidFill>
                      <a:prstDash val="solid"/>
                      <a:round/>
                      <a:headEnd type="none" w="med" len="med"/>
                      <a:tailEnd type="none" w="med" len="med"/>
                    </a:lnR>
                    <a:lnT>
                      <a:noFill/>
                    </a:lnT>
                    <a:lnB>
                      <a:noFill/>
                    </a:lnB>
                  </a:tcPr>
                </a:tc>
              </a:tr>
              <a:tr h="134707">
                <a:tc>
                  <a:txBody>
                    <a:bodyPr/>
                    <a:lstStyle/>
                    <a:p>
                      <a:pPr algn="ctr" rtl="0" fontAlgn="ctr"/>
                      <a:r>
                        <a:rPr lang="en-US" sz="800" b="0" i="0" u="none" strike="noStrike" dirty="0">
                          <a:solidFill>
                            <a:srgbClr val="000000"/>
                          </a:solidFill>
                          <a:latin typeface="Arial"/>
                        </a:rPr>
                        <a:t>Balance Transfers</a:t>
                      </a:r>
                    </a:p>
                  </a:txBody>
                  <a:tcPr marL="5789" marR="5789" marT="5789"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800" b="0" i="0" u="none" strike="noStrike" dirty="0">
                        <a:solidFill>
                          <a:srgbClr val="000000"/>
                        </a:solidFill>
                        <a:latin typeface="Calibri"/>
                      </a:endParaRPr>
                    </a:p>
                  </a:txBody>
                  <a:tcPr marL="5789" marR="5789" marT="5789" marB="0" anchor="ctr">
                    <a:lnL>
                      <a:noFill/>
                    </a:lnL>
                    <a:lnR>
                      <a:noFill/>
                    </a:lnR>
                    <a:lnT>
                      <a:noFill/>
                    </a:lnT>
                    <a:lnB>
                      <a:noFill/>
                    </a:lnB>
                  </a:tcPr>
                </a:tc>
                <a:tc>
                  <a:txBody>
                    <a:bodyPr/>
                    <a:lstStyle/>
                    <a:p>
                      <a:pPr algn="l" fontAlgn="ctr"/>
                      <a:endParaRPr lang="en-US" sz="800" b="0" i="0" u="none" strike="noStrike" dirty="0">
                        <a:solidFill>
                          <a:srgbClr val="000000"/>
                        </a:solidFill>
                        <a:latin typeface="Calibri"/>
                      </a:endParaRPr>
                    </a:p>
                  </a:txBody>
                  <a:tcPr marL="5789" marR="5789" marT="5789" marB="0" anchor="ctr">
                    <a:lnL>
                      <a:noFill/>
                    </a:lnL>
                    <a:lnR>
                      <a:noFill/>
                    </a:lnR>
                    <a:lnT>
                      <a:noFill/>
                    </a:lnT>
                    <a:lnB>
                      <a:noFill/>
                    </a:lnB>
                  </a:tcPr>
                </a:tc>
                <a:tc>
                  <a:txBody>
                    <a:bodyPr/>
                    <a:lstStyle/>
                    <a:p>
                      <a:pPr algn="ctr" fontAlgn="ctr"/>
                      <a:endParaRPr lang="en-US" sz="800" b="0" i="0" u="none" strike="noStrike" dirty="0">
                        <a:solidFill>
                          <a:srgbClr val="000000"/>
                        </a:solidFill>
                        <a:latin typeface="Calibri"/>
                      </a:endParaRPr>
                    </a:p>
                  </a:txBody>
                  <a:tcPr marL="5789" marR="5789" marT="5789" marB="0" anchor="ctr">
                    <a:lnL>
                      <a:noFill/>
                    </a:lnL>
                    <a:lnR>
                      <a:noFill/>
                    </a:lnR>
                    <a:lnT>
                      <a:noFill/>
                    </a:lnT>
                    <a:lnB>
                      <a:noFill/>
                    </a:lnB>
                  </a:tcPr>
                </a:tc>
                <a:tc>
                  <a:txBody>
                    <a:bodyPr/>
                    <a:lstStyle/>
                    <a:p>
                      <a:pPr algn="l" rtl="0" fontAlgn="ctr"/>
                      <a:endParaRPr lang="en-US" sz="800" b="0" i="0" u="none" strike="noStrike" dirty="0">
                        <a:solidFill>
                          <a:srgbClr val="000000"/>
                        </a:solidFill>
                        <a:latin typeface="Calibri"/>
                      </a:endParaRPr>
                    </a:p>
                  </a:txBody>
                  <a:tcPr marL="5789" marR="5789" marT="5789" marB="0" anchor="ctr">
                    <a:lnL>
                      <a:noFill/>
                    </a:lnL>
                    <a:lnR>
                      <a:noFill/>
                    </a:lnR>
                    <a:lnT>
                      <a:noFill/>
                    </a:lnT>
                    <a:lnB>
                      <a:noFill/>
                    </a:lnB>
                  </a:tcPr>
                </a:tc>
                <a:tc>
                  <a:txBody>
                    <a:bodyPr/>
                    <a:lstStyle/>
                    <a:p>
                      <a:pPr algn="l" rtl="0" fontAlgn="ctr"/>
                      <a:r>
                        <a:rPr lang="en-US" sz="800" b="0" i="0" u="none" strike="noStrike" dirty="0">
                          <a:solidFill>
                            <a:srgbClr val="000000"/>
                          </a:solidFill>
                          <a:latin typeface="Calibri"/>
                        </a:rPr>
                        <a:t> </a:t>
                      </a:r>
                    </a:p>
                  </a:txBody>
                  <a:tcPr marL="5789" marR="5789" marT="5789" marB="0" anchor="ctr">
                    <a:lnL>
                      <a:noFill/>
                    </a:lnL>
                    <a:lnR w="12700" cap="flat" cmpd="sng" algn="ctr">
                      <a:solidFill>
                        <a:srgbClr val="000000"/>
                      </a:solidFill>
                      <a:prstDash val="solid"/>
                      <a:round/>
                      <a:headEnd type="none" w="med" len="med"/>
                      <a:tailEnd type="none" w="med" len="med"/>
                    </a:lnR>
                    <a:lnT>
                      <a:noFill/>
                    </a:lnT>
                    <a:lnB>
                      <a:noFill/>
                    </a:lnB>
                  </a:tcPr>
                </a:tc>
              </a:tr>
              <a:tr h="134707">
                <a:tc>
                  <a:txBody>
                    <a:bodyPr/>
                    <a:lstStyle/>
                    <a:p>
                      <a:pPr algn="ctr" rtl="0" fontAlgn="ctr"/>
                      <a:r>
                        <a:rPr lang="en-US" sz="800" b="0" i="0" u="none" strike="noStrike" dirty="0">
                          <a:solidFill>
                            <a:srgbClr val="000000"/>
                          </a:solidFill>
                          <a:latin typeface="Arial"/>
                        </a:rPr>
                        <a:t>Account Setup</a:t>
                      </a:r>
                    </a:p>
                  </a:txBody>
                  <a:tcPr marL="5789" marR="5789" marT="5789"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800" b="0" i="0" u="none" strike="noStrike" dirty="0">
                        <a:solidFill>
                          <a:srgbClr val="000000"/>
                        </a:solidFill>
                        <a:latin typeface="Calibri"/>
                      </a:endParaRPr>
                    </a:p>
                  </a:txBody>
                  <a:tcPr marL="5789" marR="5789" marT="5789" marB="0" anchor="ctr">
                    <a:lnL>
                      <a:noFill/>
                    </a:lnL>
                    <a:lnR>
                      <a:noFill/>
                    </a:lnR>
                    <a:lnT>
                      <a:noFill/>
                    </a:lnT>
                    <a:lnB>
                      <a:noFill/>
                    </a:lnB>
                  </a:tcPr>
                </a:tc>
                <a:tc>
                  <a:txBody>
                    <a:bodyPr/>
                    <a:lstStyle/>
                    <a:p>
                      <a:pPr algn="l" fontAlgn="ctr"/>
                      <a:endParaRPr lang="en-US" sz="800" b="0" i="0" u="none" strike="noStrike" dirty="0">
                        <a:solidFill>
                          <a:srgbClr val="000000"/>
                        </a:solidFill>
                        <a:latin typeface="Calibri"/>
                      </a:endParaRPr>
                    </a:p>
                  </a:txBody>
                  <a:tcPr marL="5789" marR="5789" marT="5789" marB="0" anchor="ctr">
                    <a:lnL>
                      <a:noFill/>
                    </a:lnL>
                    <a:lnR>
                      <a:noFill/>
                    </a:lnR>
                    <a:lnT>
                      <a:noFill/>
                    </a:lnT>
                    <a:lnB>
                      <a:noFill/>
                    </a:lnB>
                  </a:tcPr>
                </a:tc>
                <a:tc>
                  <a:txBody>
                    <a:bodyPr/>
                    <a:lstStyle/>
                    <a:p>
                      <a:pPr algn="ctr" fontAlgn="ctr"/>
                      <a:endParaRPr lang="en-US" sz="800" b="0" i="0" u="none" strike="noStrike" dirty="0">
                        <a:solidFill>
                          <a:srgbClr val="000000"/>
                        </a:solidFill>
                        <a:latin typeface="Calibri"/>
                      </a:endParaRPr>
                    </a:p>
                  </a:txBody>
                  <a:tcPr marL="5789" marR="5789" marT="5789" marB="0" anchor="ctr">
                    <a:lnL>
                      <a:noFill/>
                    </a:lnL>
                    <a:lnR>
                      <a:noFill/>
                    </a:lnR>
                    <a:lnT>
                      <a:noFill/>
                    </a:lnT>
                    <a:lnB>
                      <a:noFill/>
                    </a:lnB>
                  </a:tcPr>
                </a:tc>
                <a:tc>
                  <a:txBody>
                    <a:bodyPr/>
                    <a:lstStyle/>
                    <a:p>
                      <a:pPr algn="l" rtl="0" fontAlgn="ctr"/>
                      <a:endParaRPr lang="en-US" sz="800" b="0" i="0" u="none" strike="noStrike" dirty="0">
                        <a:solidFill>
                          <a:srgbClr val="000000"/>
                        </a:solidFill>
                        <a:latin typeface="Calibri"/>
                      </a:endParaRPr>
                    </a:p>
                  </a:txBody>
                  <a:tcPr marL="5789" marR="5789" marT="5789" marB="0" anchor="ctr">
                    <a:lnL>
                      <a:noFill/>
                    </a:lnL>
                    <a:lnR>
                      <a:noFill/>
                    </a:lnR>
                    <a:lnT>
                      <a:noFill/>
                    </a:lnT>
                    <a:lnB>
                      <a:noFill/>
                    </a:lnB>
                  </a:tcPr>
                </a:tc>
                <a:tc>
                  <a:txBody>
                    <a:bodyPr/>
                    <a:lstStyle/>
                    <a:p>
                      <a:pPr algn="l" rtl="0" fontAlgn="ctr"/>
                      <a:r>
                        <a:rPr lang="en-US" sz="800" b="0" i="0" u="none" strike="noStrike" dirty="0">
                          <a:solidFill>
                            <a:srgbClr val="000000"/>
                          </a:solidFill>
                          <a:latin typeface="Calibri"/>
                        </a:rPr>
                        <a:t> </a:t>
                      </a:r>
                    </a:p>
                  </a:txBody>
                  <a:tcPr marL="5789" marR="5789" marT="5789" marB="0" anchor="ctr">
                    <a:lnL>
                      <a:noFill/>
                    </a:lnL>
                    <a:lnR w="12700" cap="flat" cmpd="sng" algn="ctr">
                      <a:solidFill>
                        <a:srgbClr val="000000"/>
                      </a:solidFill>
                      <a:prstDash val="solid"/>
                      <a:round/>
                      <a:headEnd type="none" w="med" len="med"/>
                      <a:tailEnd type="none" w="med" len="med"/>
                    </a:lnR>
                    <a:lnT>
                      <a:noFill/>
                    </a:lnT>
                    <a:lnB>
                      <a:noFill/>
                    </a:lnB>
                  </a:tcPr>
                </a:tc>
              </a:tr>
              <a:tr h="134707">
                <a:tc>
                  <a:txBody>
                    <a:bodyPr/>
                    <a:lstStyle/>
                    <a:p>
                      <a:pPr algn="ctr" rtl="0" fontAlgn="ctr"/>
                      <a:r>
                        <a:rPr lang="en-US" sz="800" b="0" i="0" u="none" strike="noStrike" dirty="0">
                          <a:solidFill>
                            <a:srgbClr val="000000"/>
                          </a:solidFill>
                          <a:latin typeface="Arial"/>
                        </a:rPr>
                        <a:t>HSA-Other</a:t>
                      </a:r>
                    </a:p>
                  </a:txBody>
                  <a:tcPr marL="5789" marR="5789" marT="5789"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800" b="0" i="0" u="none" strike="noStrike" dirty="0">
                        <a:solidFill>
                          <a:srgbClr val="000000"/>
                        </a:solidFill>
                        <a:latin typeface="Calibri"/>
                      </a:endParaRPr>
                    </a:p>
                  </a:txBody>
                  <a:tcPr marL="5789" marR="5789" marT="5789" marB="0" anchor="ctr">
                    <a:lnL>
                      <a:noFill/>
                    </a:lnL>
                    <a:lnR>
                      <a:noFill/>
                    </a:lnR>
                    <a:lnT>
                      <a:noFill/>
                    </a:lnT>
                    <a:lnB>
                      <a:noFill/>
                    </a:lnB>
                  </a:tcPr>
                </a:tc>
                <a:tc>
                  <a:txBody>
                    <a:bodyPr/>
                    <a:lstStyle/>
                    <a:p>
                      <a:pPr algn="l" fontAlgn="ctr"/>
                      <a:endParaRPr lang="en-US" sz="800" b="0" i="0" u="none" strike="noStrike" dirty="0">
                        <a:solidFill>
                          <a:srgbClr val="000000"/>
                        </a:solidFill>
                        <a:latin typeface="Calibri"/>
                      </a:endParaRPr>
                    </a:p>
                  </a:txBody>
                  <a:tcPr marL="5789" marR="5789" marT="5789" marB="0" anchor="ctr">
                    <a:lnL>
                      <a:noFill/>
                    </a:lnL>
                    <a:lnR>
                      <a:noFill/>
                    </a:lnR>
                    <a:lnT>
                      <a:noFill/>
                    </a:lnT>
                    <a:lnB>
                      <a:noFill/>
                    </a:lnB>
                  </a:tcPr>
                </a:tc>
                <a:tc>
                  <a:txBody>
                    <a:bodyPr/>
                    <a:lstStyle/>
                    <a:p>
                      <a:pPr algn="ctr" fontAlgn="ctr"/>
                      <a:endParaRPr lang="en-US" sz="800" b="0" i="0" u="none" strike="noStrike" dirty="0">
                        <a:solidFill>
                          <a:srgbClr val="000000"/>
                        </a:solidFill>
                        <a:latin typeface="Calibri"/>
                      </a:endParaRPr>
                    </a:p>
                  </a:txBody>
                  <a:tcPr marL="5789" marR="5789" marT="5789" marB="0" anchor="ctr">
                    <a:lnL>
                      <a:noFill/>
                    </a:lnL>
                    <a:lnR>
                      <a:noFill/>
                    </a:lnR>
                    <a:lnT>
                      <a:noFill/>
                    </a:lnT>
                    <a:lnB>
                      <a:noFill/>
                    </a:lnB>
                  </a:tcPr>
                </a:tc>
                <a:tc>
                  <a:txBody>
                    <a:bodyPr/>
                    <a:lstStyle/>
                    <a:p>
                      <a:pPr algn="l" rtl="0" fontAlgn="ctr"/>
                      <a:endParaRPr lang="en-US" sz="800" b="0" i="0" u="none" strike="noStrike" dirty="0">
                        <a:solidFill>
                          <a:srgbClr val="000000"/>
                        </a:solidFill>
                        <a:latin typeface="Calibri"/>
                      </a:endParaRPr>
                    </a:p>
                  </a:txBody>
                  <a:tcPr marL="5789" marR="5789" marT="5789" marB="0" anchor="ctr">
                    <a:lnL>
                      <a:noFill/>
                    </a:lnL>
                    <a:lnR>
                      <a:noFill/>
                    </a:lnR>
                    <a:lnT>
                      <a:noFill/>
                    </a:lnT>
                    <a:lnB>
                      <a:noFill/>
                    </a:lnB>
                  </a:tcPr>
                </a:tc>
                <a:tc>
                  <a:txBody>
                    <a:bodyPr/>
                    <a:lstStyle/>
                    <a:p>
                      <a:pPr algn="l" rtl="0" fontAlgn="ctr"/>
                      <a:r>
                        <a:rPr lang="en-US" sz="800" b="0" i="0" u="none" strike="noStrike" dirty="0">
                          <a:solidFill>
                            <a:srgbClr val="000000"/>
                          </a:solidFill>
                          <a:latin typeface="Calibri"/>
                        </a:rPr>
                        <a:t> </a:t>
                      </a:r>
                    </a:p>
                  </a:txBody>
                  <a:tcPr marL="5789" marR="5789" marT="5789" marB="0" anchor="ctr">
                    <a:lnL>
                      <a:noFill/>
                    </a:lnL>
                    <a:lnR w="12700" cap="flat" cmpd="sng" algn="ctr">
                      <a:solidFill>
                        <a:srgbClr val="000000"/>
                      </a:solidFill>
                      <a:prstDash val="solid"/>
                      <a:round/>
                      <a:headEnd type="none" w="med" len="med"/>
                      <a:tailEnd type="none" w="med" len="med"/>
                    </a:lnR>
                    <a:lnT>
                      <a:noFill/>
                    </a:lnT>
                    <a:lnB>
                      <a:noFill/>
                    </a:lnB>
                  </a:tcPr>
                </a:tc>
              </a:tr>
              <a:tr h="134707">
                <a:tc>
                  <a:txBody>
                    <a:bodyPr/>
                    <a:lstStyle/>
                    <a:p>
                      <a:pPr algn="ctr" rtl="0" fontAlgn="ctr"/>
                      <a:r>
                        <a:rPr lang="en-US" sz="800" b="0" i="0" u="none" strike="noStrike" dirty="0">
                          <a:solidFill>
                            <a:srgbClr val="000000"/>
                          </a:solidFill>
                          <a:latin typeface="Arial"/>
                        </a:rPr>
                        <a:t>Request For Forms</a:t>
                      </a:r>
                    </a:p>
                  </a:txBody>
                  <a:tcPr marL="5789" marR="5789" marT="5789"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800" b="0" i="0" u="none" strike="noStrike" dirty="0">
                        <a:solidFill>
                          <a:srgbClr val="000000"/>
                        </a:solidFill>
                        <a:latin typeface="Calibri"/>
                      </a:endParaRPr>
                    </a:p>
                  </a:txBody>
                  <a:tcPr marL="5789" marR="5789" marT="5789" marB="0" anchor="ctr">
                    <a:lnL>
                      <a:noFill/>
                    </a:lnL>
                    <a:lnR>
                      <a:noFill/>
                    </a:lnR>
                    <a:lnT>
                      <a:noFill/>
                    </a:lnT>
                    <a:lnB>
                      <a:noFill/>
                    </a:lnB>
                  </a:tcPr>
                </a:tc>
                <a:tc>
                  <a:txBody>
                    <a:bodyPr/>
                    <a:lstStyle/>
                    <a:p>
                      <a:pPr algn="l" fontAlgn="ctr"/>
                      <a:endParaRPr lang="en-US" sz="800" b="0" i="0" u="none" strike="noStrike" dirty="0">
                        <a:solidFill>
                          <a:srgbClr val="000000"/>
                        </a:solidFill>
                        <a:latin typeface="Calibri"/>
                      </a:endParaRPr>
                    </a:p>
                  </a:txBody>
                  <a:tcPr marL="5789" marR="5789" marT="5789" marB="0" anchor="ctr">
                    <a:lnL>
                      <a:noFill/>
                    </a:lnL>
                    <a:lnR>
                      <a:noFill/>
                    </a:lnR>
                    <a:lnT>
                      <a:noFill/>
                    </a:lnT>
                    <a:lnB>
                      <a:noFill/>
                    </a:lnB>
                  </a:tcPr>
                </a:tc>
                <a:tc>
                  <a:txBody>
                    <a:bodyPr/>
                    <a:lstStyle/>
                    <a:p>
                      <a:pPr algn="ctr" fontAlgn="ctr"/>
                      <a:endParaRPr lang="en-US" sz="800" b="0" i="0" u="none" strike="noStrike" dirty="0">
                        <a:solidFill>
                          <a:srgbClr val="000000"/>
                        </a:solidFill>
                        <a:latin typeface="Calibri"/>
                      </a:endParaRPr>
                    </a:p>
                  </a:txBody>
                  <a:tcPr marL="5789" marR="5789" marT="5789" marB="0" anchor="ctr">
                    <a:lnL>
                      <a:noFill/>
                    </a:lnL>
                    <a:lnR>
                      <a:noFill/>
                    </a:lnR>
                    <a:lnT>
                      <a:noFill/>
                    </a:lnT>
                    <a:lnB>
                      <a:noFill/>
                    </a:lnB>
                  </a:tcPr>
                </a:tc>
                <a:tc>
                  <a:txBody>
                    <a:bodyPr/>
                    <a:lstStyle/>
                    <a:p>
                      <a:pPr algn="l" rtl="0" fontAlgn="ctr"/>
                      <a:endParaRPr lang="en-US" sz="800" b="0" i="0" u="none" strike="noStrike" dirty="0">
                        <a:solidFill>
                          <a:srgbClr val="000000"/>
                        </a:solidFill>
                        <a:latin typeface="Calibri"/>
                      </a:endParaRPr>
                    </a:p>
                  </a:txBody>
                  <a:tcPr marL="5789" marR="5789" marT="5789" marB="0" anchor="ctr">
                    <a:lnL>
                      <a:noFill/>
                    </a:lnL>
                    <a:lnR>
                      <a:noFill/>
                    </a:lnR>
                    <a:lnT>
                      <a:noFill/>
                    </a:lnT>
                    <a:lnB>
                      <a:noFill/>
                    </a:lnB>
                  </a:tcPr>
                </a:tc>
                <a:tc>
                  <a:txBody>
                    <a:bodyPr/>
                    <a:lstStyle/>
                    <a:p>
                      <a:pPr algn="l" rtl="0" fontAlgn="ctr"/>
                      <a:r>
                        <a:rPr lang="en-US" sz="800" b="0" i="0" u="none" strike="noStrike" dirty="0">
                          <a:solidFill>
                            <a:srgbClr val="000000"/>
                          </a:solidFill>
                          <a:latin typeface="Calibri"/>
                        </a:rPr>
                        <a:t> </a:t>
                      </a:r>
                    </a:p>
                  </a:txBody>
                  <a:tcPr marL="5789" marR="5789" marT="5789" marB="0" anchor="ctr">
                    <a:lnL>
                      <a:noFill/>
                    </a:lnL>
                    <a:lnR w="12700" cap="flat" cmpd="sng" algn="ctr">
                      <a:solidFill>
                        <a:srgbClr val="000000"/>
                      </a:solidFill>
                      <a:prstDash val="solid"/>
                      <a:round/>
                      <a:headEnd type="none" w="med" len="med"/>
                      <a:tailEnd type="none" w="med" len="med"/>
                    </a:lnR>
                    <a:lnT>
                      <a:noFill/>
                    </a:lnT>
                    <a:lnB>
                      <a:noFill/>
                    </a:lnB>
                  </a:tcPr>
                </a:tc>
              </a:tr>
              <a:tr h="142631">
                <a:tc>
                  <a:txBody>
                    <a:bodyPr/>
                    <a:lstStyle/>
                    <a:p>
                      <a:pPr algn="ctr" rtl="0" fontAlgn="ctr"/>
                      <a:r>
                        <a:rPr lang="en-US" sz="800" b="0" i="0" u="none" strike="noStrike" dirty="0">
                          <a:solidFill>
                            <a:srgbClr val="000000"/>
                          </a:solidFill>
                          <a:latin typeface="Arial"/>
                        </a:rPr>
                        <a:t>Contribution Changes</a:t>
                      </a:r>
                    </a:p>
                  </a:txBody>
                  <a:tcPr marL="5789" marR="5789" marT="5789"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dirty="0">
                          <a:solidFill>
                            <a:srgbClr val="000000"/>
                          </a:solidFill>
                          <a:latin typeface="Calibri"/>
                        </a:rPr>
                        <a:t> </a:t>
                      </a:r>
                    </a:p>
                  </a:txBody>
                  <a:tcPr marL="5789" marR="5789" marT="578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rtl="0" fontAlgn="ctr"/>
                      <a:r>
                        <a:rPr lang="en-US" sz="800" b="0" i="0" u="none" strike="noStrike" dirty="0">
                          <a:solidFill>
                            <a:srgbClr val="000000"/>
                          </a:solidFill>
                          <a:latin typeface="Calibri"/>
                        </a:rPr>
                        <a:t> </a:t>
                      </a:r>
                    </a:p>
                  </a:txBody>
                  <a:tcPr marL="5789" marR="5789" marT="578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rtl="0" fontAlgn="ctr"/>
                      <a:r>
                        <a:rPr lang="en-US" sz="800" b="0" i="0" u="none" strike="noStrike" dirty="0">
                          <a:solidFill>
                            <a:srgbClr val="000000"/>
                          </a:solidFill>
                          <a:latin typeface="Calibri"/>
                        </a:rPr>
                        <a:t> </a:t>
                      </a:r>
                    </a:p>
                  </a:txBody>
                  <a:tcPr marL="5789" marR="5789" marT="578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rtl="0" fontAlgn="ctr"/>
                      <a:r>
                        <a:rPr lang="en-US" sz="800" b="0" i="0" u="none" strike="noStrike" dirty="0">
                          <a:solidFill>
                            <a:srgbClr val="000000"/>
                          </a:solidFill>
                          <a:latin typeface="Calibri"/>
                        </a:rPr>
                        <a:t> </a:t>
                      </a:r>
                    </a:p>
                  </a:txBody>
                  <a:tcPr marL="5789" marR="5789" marT="578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rtl="0" fontAlgn="ctr"/>
                      <a:r>
                        <a:rPr lang="en-US" sz="800" b="0" i="0" u="none" strike="noStrike" dirty="0">
                          <a:solidFill>
                            <a:srgbClr val="000000"/>
                          </a:solidFill>
                          <a:latin typeface="Calibri"/>
                        </a:rPr>
                        <a:t> </a:t>
                      </a:r>
                    </a:p>
                  </a:txBody>
                  <a:tcPr marL="5789" marR="5789" marT="5789"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4.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5.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6.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8"/>
  <p:tag name="MMCOA_FONTSIZE_M" val="8"/>
  <p:tag name="MMCOA_FONTSIZE_S" val="8"/>
  <p:tag name="MMCOA_FONTSIZE_T" val="8"/>
  <p:tag name="MMCOA_POSITION_L" val="36.375;484.5;9.625;683.5"/>
  <p:tag name="MMCOA_POSITION_M" val="36.375;484.5;9.625;683.5"/>
  <p:tag name="MMCOA_POSITION_S" val="36.375;484.5;9.625;683.5"/>
  <p:tag name="MMCOA_POSITION_T" val="36.375;484.5;9.625;683.5"/>
  <p:tag name="MMCOA_HIDEONCOLOUR" val="N"/>
  <p:tag name="MMCOA_HIDEONWHITE" val="N"/>
  <p:tag name="MMCOA_HIDEONBALLROOM" val="N"/>
  <p:tag name="MMCOA_HIDEONCLASSIC" val="N"/>
  <p:tag name="MMCOA_HIDEONTEXT" val="N"/>
  <p:tag name="MMCOA_HIDEONECO" val="N"/>
</p:tagLst>
</file>

<file path=ppt/tags/tag7.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8"/>
  <p:tag name="MMCOA_FONTSIZE_M" val="8"/>
  <p:tag name="MMCOA_FONTSIZE_S" val="8"/>
  <p:tag name="MMCOA_FONTSIZE_T" val="8"/>
  <p:tag name="MMCOA_POSITION_L" val="36.375;484.5;9.625;683.5"/>
  <p:tag name="MMCOA_POSITION_M" val="36.375;484.5;9.625;683.5"/>
  <p:tag name="MMCOA_POSITION_S" val="36.375;484.5;9.625;683.5"/>
  <p:tag name="MMCOA_POSITION_T" val="36.375;484.5;9.625;683.5"/>
  <p:tag name="MMCOA_HIDEONCOLOUR" val="N"/>
  <p:tag name="MMCOA_HIDEONWHITE" val="N"/>
  <p:tag name="MMCOA_HIDEONBALLROOM" val="N"/>
  <p:tag name="MMCOA_HIDEONCLASSIC" val="N"/>
  <p:tag name="MMCOA_HIDEONTEXT" val="N"/>
  <p:tag name="MMCOA_HIDEONECO" val="N"/>
</p:tagLst>
</file>

<file path=ppt/theme/theme1.xml><?xml version="1.0" encoding="utf-8"?>
<a:theme xmlns:a="http://schemas.openxmlformats.org/drawingml/2006/main" name="Theme1">
  <a:themeElements>
    <a:clrScheme name="MMA MarketLink">
      <a:dk1>
        <a:srgbClr val="000000"/>
      </a:dk1>
      <a:lt1>
        <a:srgbClr val="FFFFFF"/>
      </a:lt1>
      <a:dk2>
        <a:srgbClr val="BFBFBF"/>
      </a:dk2>
      <a:lt2>
        <a:srgbClr val="808080"/>
      </a:lt2>
      <a:accent1>
        <a:srgbClr val="006D9E"/>
      </a:accent1>
      <a:accent2>
        <a:srgbClr val="00A8C8"/>
      </a:accent2>
      <a:accent3>
        <a:srgbClr val="A6E2EF"/>
      </a:accent3>
      <a:accent4>
        <a:srgbClr val="002C77"/>
      </a:accent4>
      <a:accent5>
        <a:srgbClr val="808080"/>
      </a:accent5>
      <a:accent6>
        <a:srgbClr val="BFBFBF"/>
      </a:accent6>
      <a:hlink>
        <a:srgbClr val="006D9E"/>
      </a:hlink>
      <a:folHlink>
        <a:srgbClr val="800080"/>
      </a:folHlink>
    </a:clrScheme>
    <a:fontScheme name="MM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40" tIns="45720" rIns="91440" bIns="45720" numCol="1" rtlCol="0" anchor="ctr"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1400" b="1" i="0" u="none" strike="noStrike" cap="none" normalizeH="0" baseline="0" dirty="0" err="1" smtClean="0">
            <a:ln>
              <a:noFill/>
            </a:ln>
            <a:solidFill>
              <a:schemeClr val="bg1"/>
            </a:solidFill>
            <a:effectLst/>
            <a:latin typeface="Arial" charset="0"/>
          </a:defRPr>
        </a:defPPr>
      </a:lstStyle>
      <a:style>
        <a:lnRef idx="0">
          <a:schemeClr val="accent1"/>
        </a:lnRef>
        <a:fillRef idx="3">
          <a:schemeClr val="accent1"/>
        </a:fillRef>
        <a:effectRef idx="3">
          <a:schemeClr val="accent1"/>
        </a:effectRef>
        <a:fontRef idx="minor">
          <a:schemeClr val="lt1"/>
        </a:fontRef>
      </a: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lgn="l">
          <a:lnSpc>
            <a:spcPct val="90000"/>
          </a:lnSpc>
          <a:defRPr sz="1400" dirty="0" smtClean="0"/>
        </a:defPPr>
      </a:lstStyle>
    </a:tx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1276</TotalTime>
  <Words>1987</Words>
  <Application>Microsoft Office PowerPoint</Application>
  <PresentationFormat>On-screen Show (4:3)</PresentationFormat>
  <Paragraphs>538</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Theme1</vt:lpstr>
      <vt:lpstr>TIMS TRAINING </vt:lpstr>
      <vt:lpstr>SEARCHING IN TIMS</vt:lpstr>
      <vt:lpstr>SEARCHING IN TIMS</vt:lpstr>
      <vt:lpstr>Member history and new tims </vt:lpstr>
      <vt:lpstr>Member history and new tims</vt:lpstr>
      <vt:lpstr>Member history and new TIMS</vt:lpstr>
      <vt:lpstr>Creating a new TIMS</vt:lpstr>
      <vt:lpstr>Creating a new TIMS</vt:lpstr>
      <vt:lpstr>TIMS CATEGORIES AND REASONS</vt:lpstr>
      <vt:lpstr>Creating a new TIMS</vt:lpstr>
      <vt:lpstr>Creating a new TIMS</vt:lpstr>
      <vt:lpstr>Creating a new TIMS</vt:lpstr>
      <vt:lpstr>Creating a new TIMS</vt:lpstr>
      <vt:lpstr>Creating a new TIMS</vt:lpstr>
      <vt:lpstr>Creating a new TIMS</vt:lpstr>
      <vt:lpstr>Creating a new TIMS</vt:lpstr>
      <vt:lpstr>Creating a new TIMS</vt:lpstr>
      <vt:lpstr>Creating a new TIMS</vt:lpstr>
      <vt:lpstr>Creating a new TIMS</vt:lpstr>
      <vt:lpstr>Creating a new TIMS</vt:lpstr>
      <vt:lpstr>Creating a new TIMS</vt:lpstr>
      <vt:lpstr>Creating a new TIMS</vt:lpstr>
      <vt:lpstr>Running a TIMS report</vt:lpstr>
      <vt:lpstr>Running a TIMS report </vt:lpstr>
      <vt:lpstr>Running a TIMS report</vt:lpstr>
      <vt:lpstr>Running a TIMS report</vt:lpstr>
      <vt:lpstr>Slide 27</vt:lpstr>
    </vt:vector>
  </TitlesOfParts>
  <Company>Trion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Magnifico, Matt</dc:creator>
  <cp:lastModifiedBy>tdebrick</cp:lastModifiedBy>
  <cp:revision>51</cp:revision>
  <dcterms:created xsi:type="dcterms:W3CDTF">2011-02-16T19:43:16Z</dcterms:created>
  <dcterms:modified xsi:type="dcterms:W3CDTF">2017-04-04T14:09:58Z</dcterms:modified>
</cp:coreProperties>
</file>